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1.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2.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62"/>
  </p:notesMasterIdLst>
  <p:handoutMasterIdLst>
    <p:handoutMasterId r:id="rId63"/>
  </p:handoutMasterIdLst>
  <p:sldIdLst>
    <p:sldId id="273" r:id="rId2"/>
    <p:sldId id="277" r:id="rId3"/>
    <p:sldId id="340" r:id="rId4"/>
    <p:sldId id="341" r:id="rId5"/>
    <p:sldId id="274" r:id="rId6"/>
    <p:sldId id="331" r:id="rId7"/>
    <p:sldId id="320" r:id="rId8"/>
    <p:sldId id="278" r:id="rId9"/>
    <p:sldId id="275" r:id="rId10"/>
    <p:sldId id="269" r:id="rId11"/>
    <p:sldId id="270" r:id="rId12"/>
    <p:sldId id="330" r:id="rId13"/>
    <p:sldId id="279" r:id="rId14"/>
    <p:sldId id="280" r:id="rId15"/>
    <p:sldId id="283" r:id="rId16"/>
    <p:sldId id="286" r:id="rId17"/>
    <p:sldId id="287" r:id="rId18"/>
    <p:sldId id="288" r:id="rId19"/>
    <p:sldId id="289" r:id="rId20"/>
    <p:sldId id="291" r:id="rId21"/>
    <p:sldId id="292" r:id="rId22"/>
    <p:sldId id="293" r:id="rId23"/>
    <p:sldId id="294" r:id="rId24"/>
    <p:sldId id="295" r:id="rId25"/>
    <p:sldId id="296" r:id="rId26"/>
    <p:sldId id="297" r:id="rId27"/>
    <p:sldId id="343" r:id="rId28"/>
    <p:sldId id="298" r:id="rId29"/>
    <p:sldId id="299" r:id="rId30"/>
    <p:sldId id="300" r:id="rId31"/>
    <p:sldId id="301" r:id="rId32"/>
    <p:sldId id="302" r:id="rId33"/>
    <p:sldId id="339" r:id="rId34"/>
    <p:sldId id="304" r:id="rId35"/>
    <p:sldId id="305" r:id="rId36"/>
    <p:sldId id="338" r:id="rId37"/>
    <p:sldId id="333" r:id="rId38"/>
    <p:sldId id="335" r:id="rId39"/>
    <p:sldId id="336" r:id="rId40"/>
    <p:sldId id="337" r:id="rId41"/>
    <p:sldId id="306" r:id="rId42"/>
    <p:sldId id="307" r:id="rId43"/>
    <p:sldId id="308" r:id="rId44"/>
    <p:sldId id="309" r:id="rId45"/>
    <p:sldId id="310" r:id="rId46"/>
    <p:sldId id="311" r:id="rId47"/>
    <p:sldId id="312" r:id="rId48"/>
    <p:sldId id="284" r:id="rId49"/>
    <p:sldId id="282" r:id="rId50"/>
    <p:sldId id="324" r:id="rId51"/>
    <p:sldId id="313" r:id="rId52"/>
    <p:sldId id="314" r:id="rId53"/>
    <p:sldId id="315" r:id="rId54"/>
    <p:sldId id="316" r:id="rId55"/>
    <p:sldId id="317" r:id="rId56"/>
    <p:sldId id="318" r:id="rId57"/>
    <p:sldId id="319" r:id="rId58"/>
    <p:sldId id="290" r:id="rId59"/>
    <p:sldId id="303" r:id="rId60"/>
    <p:sldId id="272" r:id="rId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9ED6"/>
    <a:srgbClr val="003300"/>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5" autoAdjust="0"/>
    <p:restoredTop sz="85023" autoAdjust="0"/>
  </p:normalViewPr>
  <p:slideViewPr>
    <p:cSldViewPr>
      <p:cViewPr>
        <p:scale>
          <a:sx n="80" d="100"/>
          <a:sy n="80" d="100"/>
        </p:scale>
        <p:origin x="-226" y="3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0" d="100"/>
        <a:sy n="120" d="100"/>
      </p:scale>
      <p:origin x="0" y="0"/>
    </p:cViewPr>
  </p:sorterViewPr>
  <p:notesViewPr>
    <p:cSldViewPr>
      <p:cViewPr varScale="1">
        <p:scale>
          <a:sx n="83" d="100"/>
          <a:sy n="83" d="100"/>
        </p:scale>
        <p:origin x="-314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3-02-07T19:55:48.683" idx="2">
    <p:pos x="10" y="-10"/>
    <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3-08-06T18:08:07.683" idx="3">
    <p:pos x="1635" y="2567"/>
    <p:text>Add NIAB information</p:text>
    <p:extLst>
      <p:ext uri="{C676402C-5697-4E1C-873F-D02D1690AC5C}">
        <p15:threadingInfo xmlns=""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83FDC75-7F73-4A4A-A77C-09AADF00E0EA}" type="datetimeFigureOut">
              <a:rPr lang="en-US" smtClean="0"/>
              <a:pPr/>
              <a:t>8/12/2013</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59226BF-1F13-42D3-80DC-373E7ADD1EBC}" type="slidenum">
              <a:rPr lang="en-US" smtClean="0"/>
              <a:pPr/>
              <a:t>‹#›</a:t>
            </a:fld>
            <a:endParaRPr lang="en-US" dirty="0"/>
          </a:p>
        </p:txBody>
      </p:sp>
    </p:spTree>
    <p:extLst>
      <p:ext uri="{BB962C8B-B14F-4D97-AF65-F5344CB8AC3E}">
        <p14:creationId xmlns:p14="http://schemas.microsoft.com/office/powerpoint/2010/main" val="29501351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AEF76B-3757-4A0B-AF93-28494465C1DD}" type="datetimeFigureOut">
              <a:rPr lang="en-US" smtClean="0"/>
              <a:pPr/>
              <a:t>8/12/2013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693FD4-8F83-4EF7-AC3F-0DC0388986B0}" type="slidenum">
              <a:rPr lang="en-US" smtClean="0"/>
              <a:pPr/>
              <a:t>‹#›</a:t>
            </a:fld>
            <a:endParaRPr lang="en-US" dirty="0"/>
          </a:p>
        </p:txBody>
      </p:sp>
    </p:spTree>
    <p:extLst>
      <p:ext uri="{BB962C8B-B14F-4D97-AF65-F5344CB8AC3E}">
        <p14:creationId xmlns:p14="http://schemas.microsoft.com/office/powerpoint/2010/main" val="1853602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1</a:t>
            </a:fld>
            <a:endParaRPr lang="en-US" dirty="0"/>
          </a:p>
        </p:txBody>
      </p:sp>
    </p:spTree>
    <p:extLst>
      <p:ext uri="{BB962C8B-B14F-4D97-AF65-F5344CB8AC3E}">
        <p14:creationId xmlns:p14="http://schemas.microsoft.com/office/powerpoint/2010/main" val="40174724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699006FF-C884-435C-B678-9C46E6563F65}" type="slidenum">
              <a:rPr lang="en-US">
                <a:solidFill>
                  <a:prstClr val="black"/>
                </a:solidFill>
              </a:rPr>
              <a:pPr eaLnBrk="1" hangingPunct="1"/>
              <a:t>26</a:t>
            </a:fld>
            <a:endParaRPr lang="en-US" dirty="0">
              <a:solidFill>
                <a:prstClr val="black"/>
              </a:solidFill>
            </a:endParaRPr>
          </a:p>
        </p:txBody>
      </p:sp>
      <p:sp>
        <p:nvSpPr>
          <p:cNvPr id="27651" name="Slide Image Placeholder 1"/>
          <p:cNvSpPr>
            <a:spLocks noGrp="1" noRot="1" noChangeAspect="1" noTextEdit="1"/>
          </p:cNvSpPr>
          <p:nvPr>
            <p:ph type="sldImg"/>
          </p:nvPr>
        </p:nvSpPr>
        <p:spPr>
          <a:ln/>
        </p:spPr>
      </p:sp>
      <p:sp>
        <p:nvSpPr>
          <p:cNvPr id="2765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lstStyle/>
          <a:p>
            <a:pPr eaLnBrk="1" hangingPunct="1">
              <a:spcBef>
                <a:spcPct val="0"/>
              </a:spcBef>
            </a:pPr>
            <a:endParaRPr lang="en-US" dirty="0" smtClean="0"/>
          </a:p>
        </p:txBody>
      </p:sp>
      <p:sp>
        <p:nvSpPr>
          <p:cNvPr id="27653"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b"/>
          <a:lstStyle>
            <a:lvl1pPr defTabSz="896938" eaLnBrk="0" hangingPunct="0">
              <a:defRPr>
                <a:solidFill>
                  <a:schemeClr val="tx1"/>
                </a:solidFill>
                <a:latin typeface="Arial" pitchFamily="34" charset="0"/>
                <a:cs typeface="Arial" pitchFamily="34" charset="0"/>
              </a:defRPr>
            </a:lvl1pPr>
            <a:lvl2pPr marL="742950" indent="-285750" defTabSz="896938" eaLnBrk="0" hangingPunct="0">
              <a:defRPr>
                <a:solidFill>
                  <a:schemeClr val="tx1"/>
                </a:solidFill>
                <a:latin typeface="Arial" pitchFamily="34" charset="0"/>
                <a:cs typeface="Arial" pitchFamily="34" charset="0"/>
              </a:defRPr>
            </a:lvl2pPr>
            <a:lvl3pPr marL="1143000" indent="-228600" defTabSz="896938" eaLnBrk="0" hangingPunct="0">
              <a:defRPr>
                <a:solidFill>
                  <a:schemeClr val="tx1"/>
                </a:solidFill>
                <a:latin typeface="Arial" pitchFamily="34" charset="0"/>
                <a:cs typeface="Arial" pitchFamily="34" charset="0"/>
              </a:defRPr>
            </a:lvl3pPr>
            <a:lvl4pPr marL="1600200" indent="-228600" defTabSz="896938" eaLnBrk="0" hangingPunct="0">
              <a:defRPr>
                <a:solidFill>
                  <a:schemeClr val="tx1"/>
                </a:solidFill>
                <a:latin typeface="Arial" pitchFamily="34" charset="0"/>
                <a:cs typeface="Arial" pitchFamily="34" charset="0"/>
              </a:defRPr>
            </a:lvl4pPr>
            <a:lvl5pPr marL="2057400" indent="-228600" defTabSz="896938" eaLnBrk="0" hangingPunct="0">
              <a:defRPr>
                <a:solidFill>
                  <a:schemeClr val="tx1"/>
                </a:solidFill>
                <a:latin typeface="Arial" pitchFamily="34" charset="0"/>
                <a:cs typeface="Arial" pitchFamily="34" charset="0"/>
              </a:defRPr>
            </a:lvl5pPr>
            <a:lvl6pPr marL="2514600" indent="-228600" defTabSz="89693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89693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89693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896938" eaLnBrk="0" fontAlgn="base" hangingPunct="0">
              <a:spcBef>
                <a:spcPct val="0"/>
              </a:spcBef>
              <a:spcAft>
                <a:spcPct val="0"/>
              </a:spcAft>
              <a:defRPr>
                <a:solidFill>
                  <a:schemeClr val="tx1"/>
                </a:solidFill>
                <a:latin typeface="Arial" pitchFamily="34" charset="0"/>
                <a:cs typeface="Arial" pitchFamily="34" charset="0"/>
              </a:defRPr>
            </a:lvl9pPr>
          </a:lstStyle>
          <a:p>
            <a:pPr algn="r" eaLnBrk="1" fontAlgn="base" hangingPunct="1">
              <a:spcBef>
                <a:spcPct val="0"/>
              </a:spcBef>
              <a:spcAft>
                <a:spcPct val="0"/>
              </a:spcAft>
            </a:pPr>
            <a:fld id="{871A785C-BCA4-4883-82A2-6B180FB685B7}" type="slidenum">
              <a:rPr lang="en-US" sz="1200">
                <a:solidFill>
                  <a:prstClr val="black"/>
                </a:solidFill>
                <a:latin typeface="Calibri" pitchFamily="34" charset="0"/>
              </a:rPr>
              <a:pPr algn="r" eaLnBrk="1" fontAlgn="base" hangingPunct="1">
                <a:spcBef>
                  <a:spcPct val="0"/>
                </a:spcBef>
                <a:spcAft>
                  <a:spcPct val="0"/>
                </a:spcAft>
              </a:pPr>
              <a:t>26</a:t>
            </a:fld>
            <a:endParaRPr lang="en-US" sz="1200" dirty="0">
              <a:solidFill>
                <a:prstClr val="black"/>
              </a:solidFill>
              <a:latin typeface="Calibri" pitchFamily="34" charset="0"/>
            </a:endParaRPr>
          </a:p>
        </p:txBody>
      </p:sp>
    </p:spTree>
    <p:extLst>
      <p:ext uri="{BB962C8B-B14F-4D97-AF65-F5344CB8AC3E}">
        <p14:creationId xmlns:p14="http://schemas.microsoft.com/office/powerpoint/2010/main" val="2885970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2990AC-D6CD-4975-A66B-68F04E066231}"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2760082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NIAB information</a:t>
            </a:r>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28</a:t>
            </a:fld>
            <a:endParaRPr lang="en-US" dirty="0"/>
          </a:p>
        </p:txBody>
      </p:sp>
    </p:spTree>
    <p:extLst>
      <p:ext uri="{BB962C8B-B14F-4D97-AF65-F5344CB8AC3E}">
        <p14:creationId xmlns:p14="http://schemas.microsoft.com/office/powerpoint/2010/main" val="2965793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Simplify</a:t>
            </a:r>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34</a:t>
            </a:fld>
            <a:endParaRPr lang="en-US" dirty="0"/>
          </a:p>
        </p:txBody>
      </p:sp>
    </p:spTree>
    <p:extLst>
      <p:ext uri="{BB962C8B-B14F-4D97-AF65-F5344CB8AC3E}">
        <p14:creationId xmlns:p14="http://schemas.microsoft.com/office/powerpoint/2010/main" val="2496095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Labeled as Final Design in NGDS</a:t>
            </a:r>
            <a:r>
              <a:rPr lang="en-US" baseline="0" dirty="0" smtClean="0"/>
              <a:t> UI Design 7/22/2013 presentation.</a:t>
            </a:r>
            <a:endParaRPr lang="en-US" dirty="0"/>
          </a:p>
        </p:txBody>
      </p:sp>
      <p:sp>
        <p:nvSpPr>
          <p:cNvPr id="4" name="Slide Number Placeholder 3"/>
          <p:cNvSpPr>
            <a:spLocks noGrp="1"/>
          </p:cNvSpPr>
          <p:nvPr>
            <p:ph type="sldNum" sz="quarter" idx="10"/>
          </p:nvPr>
        </p:nvSpPr>
        <p:spPr/>
        <p:txBody>
          <a:bodyPr/>
          <a:lstStyle/>
          <a:p>
            <a:pPr>
              <a:defRPr/>
            </a:pPr>
            <a:fld id="{C11EABAA-3B5B-4019-A1D3-CBAEA83A326D}" type="slidenum">
              <a:rPr lang="zh-CN" altLang="de-DE" smtClean="0"/>
              <a:pPr>
                <a:defRPr/>
              </a:pPr>
              <a:t>37</a:t>
            </a:fld>
            <a:endParaRPr lang="de-DE" altLang="zh-CN"/>
          </a:p>
        </p:txBody>
      </p:sp>
    </p:spTree>
    <p:extLst>
      <p:ext uri="{BB962C8B-B14F-4D97-AF65-F5344CB8AC3E}">
        <p14:creationId xmlns:p14="http://schemas.microsoft.com/office/powerpoint/2010/main" val="41015646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Search results window</a:t>
            </a:r>
            <a:r>
              <a:rPr lang="en-US" baseline="0" dirty="0" smtClean="0"/>
              <a:t> viewable </a:t>
            </a:r>
            <a:endParaRPr lang="en-US" dirty="0"/>
          </a:p>
        </p:txBody>
      </p:sp>
      <p:sp>
        <p:nvSpPr>
          <p:cNvPr id="4" name="Slide Number Placeholder 3"/>
          <p:cNvSpPr>
            <a:spLocks noGrp="1"/>
          </p:cNvSpPr>
          <p:nvPr>
            <p:ph type="sldNum" sz="quarter" idx="10"/>
          </p:nvPr>
        </p:nvSpPr>
        <p:spPr/>
        <p:txBody>
          <a:bodyPr/>
          <a:lstStyle/>
          <a:p>
            <a:pPr>
              <a:defRPr/>
            </a:pPr>
            <a:fld id="{C11EABAA-3B5B-4019-A1D3-CBAEA83A326D}" type="slidenum">
              <a:rPr lang="zh-CN" altLang="de-DE" smtClean="0"/>
              <a:pPr>
                <a:defRPr/>
              </a:pPr>
              <a:t>38</a:t>
            </a:fld>
            <a:endParaRPr lang="de-DE" altLang="zh-CN"/>
          </a:p>
        </p:txBody>
      </p:sp>
    </p:spTree>
    <p:extLst>
      <p:ext uri="{BB962C8B-B14F-4D97-AF65-F5344CB8AC3E}">
        <p14:creationId xmlns:p14="http://schemas.microsoft.com/office/powerpoint/2010/main" val="4105323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Library view</a:t>
            </a:r>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8381947A-4729-47FE-BDFD-09AD7B7C1F3D}" type="slidenum">
              <a:rPr lang="en-US" smtClean="0"/>
              <a:pPr/>
              <a:t>39</a:t>
            </a:fld>
            <a:endParaRPr lang="en-US" dirty="0"/>
          </a:p>
        </p:txBody>
      </p:sp>
    </p:spTree>
    <p:extLst>
      <p:ext uri="{BB962C8B-B14F-4D97-AF65-F5344CB8AC3E}">
        <p14:creationId xmlns:p14="http://schemas.microsoft.com/office/powerpoint/2010/main" val="29165424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Library View</a:t>
            </a:r>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8381947A-4729-47FE-BDFD-09AD7B7C1F3D}" type="slidenum">
              <a:rPr lang="en-US" smtClean="0"/>
              <a:pPr/>
              <a:t>40</a:t>
            </a:fld>
            <a:endParaRPr lang="en-US" dirty="0"/>
          </a:p>
        </p:txBody>
      </p:sp>
    </p:spTree>
    <p:extLst>
      <p:ext uri="{BB962C8B-B14F-4D97-AF65-F5344CB8AC3E}">
        <p14:creationId xmlns:p14="http://schemas.microsoft.com/office/powerpoint/2010/main" val="32843914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06FC78-612D-4011-9D19-0CEE3AD7A8BB}" type="slidenum">
              <a:rPr lang="en-US" smtClean="0"/>
              <a:t>48</a:t>
            </a:fld>
            <a:endParaRPr lang="en-US" dirty="0"/>
          </a:p>
        </p:txBody>
      </p:sp>
    </p:spTree>
    <p:extLst>
      <p:ext uri="{BB962C8B-B14F-4D97-AF65-F5344CB8AC3E}">
        <p14:creationId xmlns:p14="http://schemas.microsoft.com/office/powerpoint/2010/main" val="1068661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4064B95F-EBF9-4944-809F-410E83E06E2E}" type="slidenum">
              <a:rPr lang="en-US" smtClean="0"/>
              <a:pPr eaLnBrk="1" hangingPunct="1"/>
              <a:t>57</a:t>
            </a:fld>
            <a:endParaRPr lang="en-US" smtClean="0"/>
          </a:p>
        </p:txBody>
      </p:sp>
      <p:sp>
        <p:nvSpPr>
          <p:cNvPr id="38915" name="Rectangle 7"/>
          <p:cNvSpPr txBox="1">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fld id="{81E9E64E-561A-4451-B6CE-B5F1EC12EA42}" type="slidenum">
              <a:rPr lang="en-US" sz="1200"/>
              <a:pPr algn="r" eaLnBrk="1" hangingPunct="1"/>
              <a:t>57</a:t>
            </a:fld>
            <a:endParaRPr lang="en-US" sz="1200"/>
          </a:p>
        </p:txBody>
      </p:sp>
      <p:sp>
        <p:nvSpPr>
          <p:cNvPr id="38916" name="Rectangle 7"/>
          <p:cNvSpPr txBox="1">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fld id="{A2B9ACD8-C51D-49AE-B934-0A38738750D1}" type="slidenum">
              <a:rPr lang="en-US" sz="1200"/>
              <a:pPr algn="r" eaLnBrk="1" hangingPunct="1"/>
              <a:t>57</a:t>
            </a:fld>
            <a:endParaRPr lang="en-US" sz="1200"/>
          </a:p>
        </p:txBody>
      </p:sp>
      <p:sp>
        <p:nvSpPr>
          <p:cNvPr id="38917" name="Rectangle 2"/>
          <p:cNvSpPr>
            <a:spLocks noGrp="1" noRot="1" noChangeAspect="1" noChangeArrowheads="1" noTextEdit="1"/>
          </p:cNvSpPr>
          <p:nvPr>
            <p:ph type="sldImg"/>
          </p:nvPr>
        </p:nvSpPr>
        <p:spPr>
          <a:xfrm>
            <a:off x="1169988" y="709613"/>
            <a:ext cx="4541837" cy="3406775"/>
          </a:xfrm>
          <a:ln/>
        </p:spPr>
      </p:sp>
      <p:sp>
        <p:nvSpPr>
          <p:cNvPr id="38918" name="Rectangle 3"/>
          <p:cNvSpPr>
            <a:spLocks noGrp="1" noChangeArrowheads="1"/>
          </p:cNvSpPr>
          <p:nvPr>
            <p:ph type="body" idx="1"/>
          </p:nvPr>
        </p:nvSpPr>
        <p:spPr>
          <a:xfrm>
            <a:off x="938213" y="4329113"/>
            <a:ext cx="5005387" cy="4116387"/>
          </a:xfrm>
          <a:noFill/>
        </p:spPr>
        <p:txBody>
          <a:bodyPr/>
          <a:lstStyle/>
          <a:p>
            <a:pPr eaLnBrk="1" hangingPunct="1"/>
            <a:endParaRPr lang="en-US" smtClean="0"/>
          </a:p>
        </p:txBody>
      </p:sp>
    </p:spTree>
    <p:extLst>
      <p:ext uri="{BB962C8B-B14F-4D97-AF65-F5344CB8AC3E}">
        <p14:creationId xmlns:p14="http://schemas.microsoft.com/office/powerpoint/2010/main" val="686036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2990AC-D6CD-4975-A66B-68F04E066231}" type="slidenum">
              <a:rPr lang="en-US" smtClean="0"/>
              <a:t>2</a:t>
            </a:fld>
            <a:endParaRPr lang="en-US" dirty="0"/>
          </a:p>
        </p:txBody>
      </p:sp>
    </p:spTree>
    <p:extLst>
      <p:ext uri="{BB962C8B-B14F-4D97-AF65-F5344CB8AC3E}">
        <p14:creationId xmlns:p14="http://schemas.microsoft.com/office/powerpoint/2010/main" val="27600826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60</a:t>
            </a:fld>
            <a:endParaRPr lang="en-US" dirty="0"/>
          </a:p>
        </p:txBody>
      </p:sp>
    </p:spTree>
    <p:extLst>
      <p:ext uri="{BB962C8B-B14F-4D97-AF65-F5344CB8AC3E}">
        <p14:creationId xmlns:p14="http://schemas.microsoft.com/office/powerpoint/2010/main" val="2683422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a:noFill/>
          <a:ln/>
        </p:spPr>
        <p:txBody>
          <a:bodyPr/>
          <a:lstStyle/>
          <a:p>
            <a:r>
              <a:rPr lang="en-US" dirty="0" smtClean="0"/>
              <a:t>Data System Design &amp; Testing BSU and Subcontractors: University of Utah Co-PI – Joseph Moore; Arizona Geologic Survey; UNR (Great Basin Center); OIT (Geo Heat Center); Stanford University</a:t>
            </a:r>
          </a:p>
          <a:p>
            <a:pPr>
              <a:spcBef>
                <a:spcPct val="0"/>
              </a:spcBef>
            </a:pPr>
            <a:endParaRPr lang="en-US" dirty="0" smtClean="0"/>
          </a:p>
          <a:p>
            <a:pPr>
              <a:spcBef>
                <a:spcPct val="0"/>
              </a:spcBef>
            </a:pPr>
            <a:r>
              <a:rPr lang="en-US" dirty="0" smtClean="0"/>
              <a:t>Developing data model and data quality standards to link to high quality data sets of geothermally relevant information from thousands of wells across the United States, digitize old paper and core data, and leverage otherwise proprietary oil and gas well data.  The availability of this data to the public and Industry will facilitate better assessments of geothermal resources and will reduce high upfront costs and risk associated with geothermal exploration.</a:t>
            </a:r>
          </a:p>
          <a:p>
            <a:pPr>
              <a:spcBef>
                <a:spcPct val="0"/>
              </a:spcBef>
            </a:pPr>
            <a:endParaRPr lang="en-US" dirty="0" smtClean="0"/>
          </a:p>
        </p:txBody>
      </p:sp>
      <p:sp>
        <p:nvSpPr>
          <p:cNvPr id="19459" name="Slide Number Placeholder 3"/>
          <p:cNvSpPr>
            <a:spLocks noGrp="1"/>
          </p:cNvSpPr>
          <p:nvPr>
            <p:ph type="sldNum" sz="quarter" idx="5"/>
          </p:nvPr>
        </p:nvSpPr>
        <p:spPr>
          <a:noFill/>
        </p:spPr>
        <p:txBody>
          <a:bodyPr/>
          <a:lstStyle/>
          <a:p>
            <a:fld id="{3E485E79-4C98-4D69-9295-7E4C86200C2C}" type="slidenum">
              <a:rPr lang="en-US" smtClean="0"/>
              <a:pPr/>
              <a:t>3</a:t>
            </a:fld>
            <a:endParaRPr lang="en-US"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2990AC-D6CD-4975-A66B-68F04E066231}" type="slidenum">
              <a:rPr lang="en-US" smtClean="0"/>
              <a:t>8</a:t>
            </a:fld>
            <a:endParaRPr lang="en-US" dirty="0"/>
          </a:p>
        </p:txBody>
      </p:sp>
    </p:spTree>
    <p:extLst>
      <p:ext uri="{BB962C8B-B14F-4D97-AF65-F5344CB8AC3E}">
        <p14:creationId xmlns:p14="http://schemas.microsoft.com/office/powerpoint/2010/main" val="2760082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2990AC-D6CD-4975-A66B-68F04E066231}"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2760082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D9472C-5233-482E-9059-1198D72AF48B}" type="slidenum">
              <a:rPr lang="en-US" smtClean="0"/>
              <a:t>13</a:t>
            </a:fld>
            <a:endParaRPr lang="en-US" dirty="0"/>
          </a:p>
        </p:txBody>
      </p:sp>
    </p:spTree>
    <p:extLst>
      <p:ext uri="{BB962C8B-B14F-4D97-AF65-F5344CB8AC3E}">
        <p14:creationId xmlns:p14="http://schemas.microsoft.com/office/powerpoint/2010/main" val="3465696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2990AC-D6CD-4975-A66B-68F04E066231}" type="slidenum">
              <a:rPr lang="en-US" smtClean="0"/>
              <a:t>14</a:t>
            </a:fld>
            <a:endParaRPr lang="en-US" dirty="0"/>
          </a:p>
        </p:txBody>
      </p:sp>
    </p:spTree>
    <p:extLst>
      <p:ext uri="{BB962C8B-B14F-4D97-AF65-F5344CB8AC3E}">
        <p14:creationId xmlns:p14="http://schemas.microsoft.com/office/powerpoint/2010/main" val="27600826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62DCDD-F2CA-475E-8588-14F0DDD60834}" type="slidenum">
              <a:rPr lang="en-US"/>
              <a:pPr/>
              <a:t>23</a:t>
            </a:fld>
            <a:endParaRPr lang="en-US"/>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69102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0C4370-F7E6-4BA1-BD4B-5F49D84EA971}" type="slidenum">
              <a:rPr lang="en-US"/>
              <a:pPr/>
              <a:t>24</a:t>
            </a:fld>
            <a:endParaRPr lang="en-US"/>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3433414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sp>
        <p:nvSpPr>
          <p:cNvPr id="2" name="Title 1"/>
          <p:cNvSpPr>
            <a:spLocks noGrp="1"/>
          </p:cNvSpPr>
          <p:nvPr>
            <p:ph type="ctrTitle" hasCustomPrompt="1"/>
          </p:nvPr>
        </p:nvSpPr>
        <p:spPr>
          <a:xfrm>
            <a:off x="2590800" y="2286000"/>
            <a:ext cx="6180224" cy="1470025"/>
          </a:xfrm>
        </p:spPr>
        <p:txBody>
          <a:bodyPr anchor="t"/>
          <a:lstStyle>
            <a:lvl1pPr algn="r">
              <a:defRPr b="1" cap="small" baseline="0">
                <a:solidFill>
                  <a:srgbClr val="003300"/>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3962400" y="4038600"/>
            <a:ext cx="4772528" cy="990600"/>
          </a:xfrm>
        </p:spPr>
        <p:txBody>
          <a:bodyPr>
            <a:normAutofit/>
          </a:bodyPr>
          <a:lstStyle>
            <a:lvl1pPr marL="0" indent="0" algn="r">
              <a:buNone/>
              <a:defRPr sz="2000" b="0">
                <a:solidFill>
                  <a:schemeClr val="tx1"/>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1251"/>
            <a:ext cx="3721618" cy="6858000"/>
          </a:xfrm>
          <a:prstGeom prst="rect">
            <a:avLst/>
          </a:prstGeom>
        </p:spPr>
      </p:pic>
      <p:sp>
        <p:nvSpPr>
          <p:cNvPr id="10" name="Picture Placeholder 9"/>
          <p:cNvSpPr>
            <a:spLocks noGrp="1"/>
          </p:cNvSpPr>
          <p:nvPr>
            <p:ph type="pic" sz="quarter" idx="13" hasCustomPrompt="1"/>
          </p:nvPr>
        </p:nvSpPr>
        <p:spPr>
          <a:xfrm>
            <a:off x="6858000" y="5105400"/>
            <a:ext cx="1828800" cy="990600"/>
          </a:xfrm>
        </p:spPr>
        <p:txBody>
          <a:bodyPr>
            <a:normAutofit/>
          </a:bodyPr>
          <a:lstStyle>
            <a:lvl1pPr marL="0" indent="0" algn="ctr">
              <a:buNone/>
              <a:defRPr sz="2000" baseline="0"/>
            </a:lvl1pPr>
          </a:lstStyle>
          <a:p>
            <a:r>
              <a:rPr lang="en-US" dirty="0" smtClean="0"/>
              <a:t>Company Logo</a:t>
            </a:r>
            <a:endParaRPr lang="en-US" dirty="0"/>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4800" y="5029200"/>
            <a:ext cx="686198" cy="1270738"/>
          </a:xfrm>
          <a:prstGeom prst="rect">
            <a:avLst/>
          </a:prstGeom>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57B281C-5159-4971-8228-52B9A72E9ED2}" type="datetimeFigureOut">
              <a:rPr lang="en-US" smtClean="0"/>
              <a:pPr/>
              <a:t>8/12/2013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7B281C-5159-4971-8228-52B9A72E9ED2}" type="datetimeFigureOut">
              <a:rPr lang="en-US" smtClean="0"/>
              <a:pPr/>
              <a:t>8/12/2013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ackground Only">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sp>
        <p:nvSpPr>
          <p:cNvPr id="3" name="Date Placeholder 3"/>
          <p:cNvSpPr>
            <a:spLocks noGrp="1"/>
          </p:cNvSpPr>
          <p:nvPr>
            <p:ph type="dt" sz="half" idx="10"/>
          </p:nvPr>
        </p:nvSpPr>
        <p:spPr>
          <a:xfrm>
            <a:off x="762000" y="6356350"/>
            <a:ext cx="2133600" cy="365125"/>
          </a:xfrm>
        </p:spPr>
        <p:txBody>
          <a:bodyPr/>
          <a:lstStyle/>
          <a:p>
            <a:fld id="{757B281C-5159-4971-8228-52B9A72E9ED2}" type="datetimeFigureOut">
              <a:rPr lang="en-US" smtClean="0"/>
              <a:pPr/>
              <a:t>8/12/2013</a:t>
            </a:fld>
            <a:endParaRPr lang="en-US" dirty="0"/>
          </a:p>
        </p:txBody>
      </p:sp>
      <p:sp>
        <p:nvSpPr>
          <p:cNvPr id="4" name="Footer Placeholder 4"/>
          <p:cNvSpPr>
            <a:spLocks noGrp="1"/>
          </p:cNvSpPr>
          <p:nvPr>
            <p:ph type="ftr" sz="quarter" idx="11"/>
          </p:nvPr>
        </p:nvSpPr>
        <p:spPr>
          <a:xfrm>
            <a:off x="3352800" y="6356350"/>
            <a:ext cx="2895600" cy="365125"/>
          </a:xfrm>
        </p:spPr>
        <p:txBody>
          <a:bodyPr/>
          <a:lstStyle/>
          <a:p>
            <a:endParaRPr lang="en-US" dirty="0"/>
          </a:p>
        </p:txBody>
      </p:sp>
      <p:sp>
        <p:nvSpPr>
          <p:cNvPr id="5" name="Slide Number Placeholder 5"/>
          <p:cNvSpPr>
            <a:spLocks noGrp="1"/>
          </p:cNvSpPr>
          <p:nvPr>
            <p:ph type="sldNum" sz="quarter" idx="12"/>
          </p:nvPr>
        </p:nvSpPr>
        <p:spPr>
          <a:xfrm>
            <a:off x="6705600" y="6356350"/>
            <a:ext cx="2133600" cy="365125"/>
          </a:xfrm>
        </p:spPr>
        <p:txBody>
          <a:bodyPr/>
          <a:lstStyle/>
          <a:p>
            <a:fld id="{33D6E5A2-EC83-451F-A719-9AC1370DD5CF}" type="slidenum">
              <a:rPr lang="en-US" smtClean="0"/>
              <a:pPr/>
              <a:t>‹#›</a:t>
            </a:fld>
            <a:endParaRPr lang="en-US" dirty="0"/>
          </a:p>
        </p:txBody>
      </p:sp>
    </p:spTree>
  </p:cSld>
  <p:clrMapOvr>
    <a:masterClrMapping/>
  </p:clrMapOvr>
  <p:transition spd="slow">
    <p:wipe dir="d"/>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pic>
        <p:nvPicPr>
          <p:cNvPr id="8" name="Picture 7"/>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5400000">
            <a:off x="3161049" y="-3176815"/>
            <a:ext cx="2819400" cy="9173031"/>
          </a:xfrm>
          <a:prstGeom prst="rect">
            <a:avLst/>
          </a:prstGeom>
        </p:spPr>
      </p:pic>
      <p:sp>
        <p:nvSpPr>
          <p:cNvPr id="2" name="Title 1"/>
          <p:cNvSpPr>
            <a:spLocks noGrp="1"/>
          </p:cNvSpPr>
          <p:nvPr>
            <p:ph type="title" hasCustomPrompt="1"/>
          </p:nvPr>
        </p:nvSpPr>
        <p:spPr>
          <a:xfrm>
            <a:off x="4572000" y="3048000"/>
            <a:ext cx="4343400" cy="1362075"/>
          </a:xfrm>
        </p:spPr>
        <p:txBody>
          <a:bodyPr anchor="b" anchorCtr="0"/>
          <a:lstStyle>
            <a:lvl1pPr algn="l">
              <a:defRPr sz="4000" b="1" cap="small" baseline="0">
                <a:solidFill>
                  <a:srgbClr val="003300"/>
                </a:solidFill>
              </a:defRPr>
            </a:lvl1p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fld id="{757B281C-5159-4971-8228-52B9A72E9ED2}" type="datetimeFigureOut">
              <a:rPr lang="en-US" smtClean="0"/>
              <a:pPr/>
              <a:t>8/12/2013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dirty="0"/>
          </a:p>
        </p:txBody>
      </p:sp>
      <p:sp>
        <p:nvSpPr>
          <p:cNvPr id="10" name="Picture Placeholder 9"/>
          <p:cNvSpPr>
            <a:spLocks noGrp="1"/>
          </p:cNvSpPr>
          <p:nvPr>
            <p:ph type="pic" sz="quarter" idx="13" hasCustomPrompt="1"/>
          </p:nvPr>
        </p:nvSpPr>
        <p:spPr>
          <a:xfrm>
            <a:off x="6781800" y="5334000"/>
            <a:ext cx="2133600" cy="990600"/>
          </a:xfrm>
        </p:spPr>
        <p:txBody>
          <a:bodyPr>
            <a:normAutofit/>
          </a:bodyPr>
          <a:lstStyle>
            <a:lvl1pPr marL="0" indent="0" algn="ctr">
              <a:buNone/>
              <a:defRPr sz="1800"/>
            </a:lvl1pPr>
          </a:lstStyle>
          <a:p>
            <a:r>
              <a:rPr lang="en-US" dirty="0" smtClean="0"/>
              <a:t>Company Logo</a:t>
            </a:r>
            <a:endParaRPr lang="en-US"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269632"/>
            <a:ext cx="8077200" cy="1143000"/>
          </a:xfrm>
        </p:spPr>
        <p:txBody>
          <a:bodyPr anchor="ctr" anchorCtr="0"/>
          <a:lstStyle>
            <a:lvl1pPr algn="l">
              <a:defRPr lang="en-US" dirty="0"/>
            </a:lvl1pPr>
          </a:lstStyle>
          <a:p>
            <a:r>
              <a:rPr lang="en-US" dirty="0" smtClean="0"/>
              <a:t>Click To Edit Master Title Style</a:t>
            </a:r>
            <a:endParaRPr lang="en-US" dirty="0"/>
          </a:p>
        </p:txBody>
      </p:sp>
      <p:sp>
        <p:nvSpPr>
          <p:cNvPr id="3" name="Content Placeholder 2"/>
          <p:cNvSpPr>
            <a:spLocks noGrp="1"/>
          </p:cNvSpPr>
          <p:nvPr>
            <p:ph idx="1"/>
          </p:nvPr>
        </p:nvSpPr>
        <p:spPr>
          <a:xfrm>
            <a:off x="762000" y="1596413"/>
            <a:ext cx="8077200" cy="4297363"/>
          </a:xfrm>
        </p:spPr>
        <p:txBody>
          <a:bodyPr>
            <a:normAutofit/>
          </a:bodyPr>
          <a:lstStyle>
            <a:lvl1pPr>
              <a:defRPr sz="3200">
                <a:latin typeface="+mn-lt"/>
              </a:defRPr>
            </a:lvl1pPr>
            <a:lvl2pPr>
              <a:defRPr sz="2800">
                <a:latin typeface="+mn-lt"/>
              </a:defRPr>
            </a:lvl2pPr>
            <a:lvl3pPr>
              <a:defRPr sz="2400">
                <a:latin typeface="+mn-lt"/>
              </a:defRPr>
            </a:lvl3pPr>
            <a:lvl4pPr>
              <a:defRPr sz="2400">
                <a:latin typeface="+mn-lt"/>
              </a:defRPr>
            </a:lvl4pPr>
            <a:lvl5pPr>
              <a:defRPr sz="24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57B281C-5159-4971-8228-52B9A72E9ED2}" type="datetimeFigureOut">
              <a:rPr lang="en-US" smtClean="0"/>
              <a:pPr/>
              <a:t>8/12/2013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705600" y="6356350"/>
            <a:ext cx="2133600" cy="365125"/>
          </a:xfrm>
        </p:spPr>
        <p:txBody>
          <a:bodyPr/>
          <a:lstStyle/>
          <a:p>
            <a:fld id="{33D6E5A2-EC83-451F-A719-9AC1370DD5CF}" type="slidenum">
              <a:rPr lang="en-US" smtClean="0"/>
              <a:pPr/>
              <a:t>‹#›</a:t>
            </a:fld>
            <a:endParaRPr lang="en-US" dirty="0"/>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0835" y="6096000"/>
            <a:ext cx="343099" cy="635369"/>
          </a:xfrm>
          <a:prstGeom prst="rect">
            <a:avLst/>
          </a:prstGeom>
        </p:spPr>
      </p:pic>
    </p:spTree>
  </p:cSld>
  <p:clrMapOvr>
    <a:masterClrMapping/>
  </p:clrMapOvr>
  <p:transition spd="slow">
    <p:wipe dir="d"/>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768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57B281C-5159-4971-8228-52B9A72E9ED2}" type="datetimeFigureOut">
              <a:rPr lang="en-US" smtClean="0"/>
              <a:pPr/>
              <a:t>8/12/2013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858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8736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736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57B281C-5159-4971-8228-52B9A72E9ED2}" type="datetimeFigureOut">
              <a:rPr lang="en-US" smtClean="0"/>
              <a:pPr/>
              <a:t>8/12/2013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8036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858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7B281C-5159-4971-8228-52B9A72E9ED2}" type="datetimeFigureOut">
              <a:rPr lang="en-US" smtClean="0"/>
              <a:pPr/>
              <a:t>8/12/2013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7B281C-5159-4971-8228-52B9A72E9ED2}" type="datetimeFigureOut">
              <a:rPr lang="en-US" smtClean="0"/>
              <a:pPr/>
              <a:t>8/12/2013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7B281C-5159-4971-8228-52B9A72E9ED2}" type="datetimeFigureOut">
              <a:rPr lang="en-US" smtClean="0"/>
              <a:pPr/>
              <a:t>8/12/2013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62000" y="274638"/>
            <a:ext cx="5867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7B281C-5159-4971-8228-52B9A72E9ED2}" type="datetimeFigureOut">
              <a:rPr lang="en-US" smtClean="0"/>
              <a:pPr/>
              <a:t>8/12/2013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sp>
        <p:nvSpPr>
          <p:cNvPr id="2" name="Title Placeholder 1"/>
          <p:cNvSpPr>
            <a:spLocks noGrp="1"/>
          </p:cNvSpPr>
          <p:nvPr>
            <p:ph type="title"/>
          </p:nvPr>
        </p:nvSpPr>
        <p:spPr>
          <a:xfrm>
            <a:off x="762000" y="274638"/>
            <a:ext cx="80772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62000" y="1600200"/>
            <a:ext cx="80772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20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7B281C-5159-4971-8228-52B9A72E9ED2}" type="datetimeFigureOut">
              <a:rPr lang="en-US" smtClean="0"/>
              <a:pPr/>
              <a:t>8/12/2013</a:t>
            </a:fld>
            <a:endParaRPr lang="en-US" dirty="0"/>
          </a:p>
        </p:txBody>
      </p:sp>
      <p:sp>
        <p:nvSpPr>
          <p:cNvPr id="5" name="Footer Placeholder 4"/>
          <p:cNvSpPr>
            <a:spLocks noGrp="1"/>
          </p:cNvSpPr>
          <p:nvPr>
            <p:ph type="ftr" sz="quarter" idx="3"/>
          </p:nvPr>
        </p:nvSpPr>
        <p:spPr>
          <a:xfrm>
            <a:off x="33528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7056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D6E5A2-EC83-451F-A719-9AC1370DD5CF}" type="slidenum">
              <a:rPr lang="en-US" smtClean="0"/>
              <a:pPr/>
              <a:t>‹#›</a:t>
            </a:fld>
            <a:endParaRPr lang="en-US" dirty="0"/>
          </a:p>
        </p:txBody>
      </p:sp>
      <p:pic>
        <p:nvPicPr>
          <p:cNvPr id="8" name="Picture 7"/>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152400" y="-109183"/>
            <a:ext cx="818707" cy="708318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3" r:id="rId5"/>
    <p:sldLayoutId id="2147483656" r:id="rId6"/>
    <p:sldLayoutId id="2147483657" r:id="rId7"/>
    <p:sldLayoutId id="2147483658" r:id="rId8"/>
    <p:sldLayoutId id="2147483659" r:id="rId9"/>
    <p:sldLayoutId id="2147483654" r:id="rId10"/>
    <p:sldLayoutId id="2147483655" r:id="rId11"/>
    <p:sldLayoutId id="2147483663" r:id="rId12"/>
  </p:sldLayoutIdLst>
  <p:transition spd="slow">
    <p:wipe dir="d"/>
  </p:transition>
  <p:timing>
    <p:tnLst>
      <p:par>
        <p:cTn id="1" dur="indefinite" restart="never" nodeType="tmRoot"/>
      </p:par>
    </p:tnLst>
  </p:timing>
  <p:txStyles>
    <p:titleStyle>
      <a:lvl1pPr algn="l" defTabSz="914400" rtl="0" eaLnBrk="1" latinLnBrk="0" hangingPunct="1">
        <a:spcBef>
          <a:spcPct val="0"/>
        </a:spcBef>
        <a:buNone/>
        <a:defRPr lang="en-US" sz="4400" kern="1200" dirty="0" smtClean="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5.wmf"/></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jpeg"/><Relationship Id="rId2" Type="http://schemas.openxmlformats.org/officeDocument/2006/relationships/image" Target="../media/image24.wmf"/><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jpe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3.xml"/><Relationship Id="rId4" Type="http://schemas.openxmlformats.org/officeDocument/2006/relationships/comments" Target="../comments/commen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hyperlink" Target="http://resources.usgin.org/uri-gin/isgs/well/API:120010005200/"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hyperlink" Target="http://resources.usgin.org/uri-gin/isgs/welllog_tif/120010010800_ies/"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What is the NGDS</a:t>
            </a:r>
            <a:r>
              <a:rPr lang="en-US" dirty="0"/>
              <a:t/>
            </a:r>
            <a:br>
              <a:rPr lang="en-US" dirty="0"/>
            </a:br>
            <a:endParaRPr lang="en-US" dirty="0"/>
          </a:p>
        </p:txBody>
      </p:sp>
      <p:sp>
        <p:nvSpPr>
          <p:cNvPr id="3" name="Subtitle 2"/>
          <p:cNvSpPr>
            <a:spLocks noGrp="1"/>
          </p:cNvSpPr>
          <p:nvPr>
            <p:ph type="subTitle" idx="1"/>
          </p:nvPr>
        </p:nvSpPr>
        <p:spPr>
          <a:xfrm>
            <a:off x="3962400" y="3276600"/>
            <a:ext cx="4772528" cy="990600"/>
          </a:xfrm>
        </p:spPr>
        <p:txBody>
          <a:bodyPr>
            <a:normAutofit fontScale="85000" lnSpcReduction="10000"/>
          </a:bodyPr>
          <a:lstStyle/>
          <a:p>
            <a:r>
              <a:rPr lang="en-US" dirty="0" smtClean="0"/>
              <a:t>The </a:t>
            </a:r>
            <a:r>
              <a:rPr lang="en-US" b="1" dirty="0" smtClean="0"/>
              <a:t>National Geothermal Data System</a:t>
            </a:r>
            <a:r>
              <a:rPr lang="en-US" dirty="0" smtClean="0"/>
              <a:t>:</a:t>
            </a:r>
          </a:p>
          <a:p>
            <a:r>
              <a:rPr lang="en-US" dirty="0" smtClean="0"/>
              <a:t>Implementation of the</a:t>
            </a:r>
            <a:r>
              <a:rPr lang="en-US" b="1" dirty="0" smtClean="0"/>
              <a:t> </a:t>
            </a:r>
            <a:br>
              <a:rPr lang="en-US" b="1" dirty="0" smtClean="0"/>
            </a:br>
            <a:r>
              <a:rPr lang="en-US" b="1" dirty="0" smtClean="0"/>
              <a:t>U.S. Geoscience Information Network </a:t>
            </a:r>
            <a:endParaRPr lang="en-US" b="1" dirty="0"/>
          </a:p>
        </p:txBody>
      </p:sp>
      <p:sp>
        <p:nvSpPr>
          <p:cNvPr id="5" name="TextBox 4"/>
          <p:cNvSpPr txBox="1"/>
          <p:nvPr/>
        </p:nvSpPr>
        <p:spPr>
          <a:xfrm>
            <a:off x="4467728" y="4648200"/>
            <a:ext cx="4267200" cy="646331"/>
          </a:xfrm>
          <a:prstGeom prst="rect">
            <a:avLst/>
          </a:prstGeom>
          <a:noFill/>
        </p:spPr>
        <p:txBody>
          <a:bodyPr wrap="square" numCol="2" rtlCol="0">
            <a:spAutoFit/>
          </a:bodyPr>
          <a:lstStyle/>
          <a:p>
            <a:pPr algn="r"/>
            <a:r>
              <a:rPr lang="en-US" dirty="0" smtClean="0"/>
              <a:t>Stephen M </a:t>
            </a:r>
            <a:r>
              <a:rPr lang="en-US" dirty="0" smtClean="0"/>
              <a:t>Richard</a:t>
            </a:r>
            <a:endParaRPr lang="en-US" dirty="0" smtClean="0"/>
          </a:p>
          <a:p>
            <a:pPr algn="r"/>
            <a:r>
              <a:rPr lang="en-US" dirty="0" smtClean="0"/>
              <a:t>Kim Patten</a:t>
            </a:r>
          </a:p>
        </p:txBody>
      </p:sp>
      <p:sp>
        <p:nvSpPr>
          <p:cNvPr id="6" name="TextBox 5"/>
          <p:cNvSpPr txBox="1"/>
          <p:nvPr/>
        </p:nvSpPr>
        <p:spPr>
          <a:xfrm>
            <a:off x="4696328" y="5562600"/>
            <a:ext cx="4038600" cy="646331"/>
          </a:xfrm>
          <a:prstGeom prst="rect">
            <a:avLst/>
          </a:prstGeom>
          <a:noFill/>
        </p:spPr>
        <p:txBody>
          <a:bodyPr wrap="square" rtlCol="0">
            <a:spAutoFit/>
          </a:bodyPr>
          <a:lstStyle/>
          <a:p>
            <a:pPr algn="r"/>
            <a:r>
              <a:rPr lang="en-US" dirty="0" smtClean="0"/>
              <a:t>Virginia Geological Survey</a:t>
            </a:r>
          </a:p>
          <a:p>
            <a:pPr algn="r"/>
            <a:r>
              <a:rPr lang="en-US" dirty="0" smtClean="0"/>
              <a:t>August 7, 2013</a:t>
            </a:r>
            <a:endParaRPr lang="en-US" dirty="0"/>
          </a:p>
        </p:txBody>
      </p:sp>
    </p:spTree>
    <p:extLst>
      <p:ext uri="{BB962C8B-B14F-4D97-AF65-F5344CB8AC3E}">
        <p14:creationId xmlns:p14="http://schemas.microsoft.com/office/powerpoint/2010/main" val="2040057281"/>
      </p:ext>
    </p:extLst>
  </p:cSld>
  <p:clrMapOvr>
    <a:masterClrMapping/>
  </p:clrMapOvr>
  <p:transition spd="slow">
    <p:wipe dir="d"/>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2209800"/>
            <a:ext cx="6180224" cy="1470025"/>
          </a:xfrm>
        </p:spPr>
        <p:txBody>
          <a:bodyPr/>
          <a:lstStyle/>
          <a:p>
            <a:r>
              <a:rPr lang="en-US" dirty="0" smtClean="0"/>
              <a:t>Why </a:t>
            </a:r>
            <a:endParaRPr lang="en-US" dirty="0"/>
          </a:p>
        </p:txBody>
      </p:sp>
      <p:sp>
        <p:nvSpPr>
          <p:cNvPr id="3" name="Subtitle 2"/>
          <p:cNvSpPr>
            <a:spLocks noGrp="1"/>
          </p:cNvSpPr>
          <p:nvPr>
            <p:ph type="subTitle" idx="1"/>
          </p:nvPr>
        </p:nvSpPr>
        <p:spPr/>
        <p:txBody>
          <a:bodyPr/>
          <a:lstStyle/>
          <a:p>
            <a:r>
              <a:rPr lang="en-US" dirty="0" smtClean="0"/>
              <a:t>Is interoperability worth the pain</a:t>
            </a:r>
            <a:endParaRPr lang="en-US" dirty="0"/>
          </a:p>
        </p:txBody>
      </p:sp>
    </p:spTree>
    <p:extLst>
      <p:ext uri="{BB962C8B-B14F-4D97-AF65-F5344CB8AC3E}">
        <p14:creationId xmlns:p14="http://schemas.microsoft.com/office/powerpoint/2010/main" val="3208795293"/>
      </p:ext>
    </p:extLst>
  </p:cSld>
  <p:clrMapOvr>
    <a:masterClrMapping/>
  </p:clrMapOvr>
  <p:transition spd="slow">
    <p:wipe dir="d"/>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Make things easier</a:t>
            </a:r>
            <a:endParaRPr lang="en-US" dirty="0"/>
          </a:p>
        </p:txBody>
      </p:sp>
      <p:sp>
        <p:nvSpPr>
          <p:cNvPr id="5" name="Content Placeholder 4"/>
          <p:cNvSpPr>
            <a:spLocks noGrp="1"/>
          </p:cNvSpPr>
          <p:nvPr>
            <p:ph idx="1"/>
          </p:nvPr>
        </p:nvSpPr>
        <p:spPr>
          <a:xfrm>
            <a:off x="762000" y="1371600"/>
            <a:ext cx="8077200" cy="4880587"/>
          </a:xfrm>
        </p:spPr>
        <p:txBody>
          <a:bodyPr>
            <a:normAutofit lnSpcReduction="10000"/>
          </a:bodyPr>
          <a:lstStyle/>
          <a:p>
            <a:r>
              <a:rPr lang="en-US" dirty="0"/>
              <a:t>Make life easier for the </a:t>
            </a:r>
            <a:r>
              <a:rPr lang="en-US" dirty="0" smtClean="0"/>
              <a:t>customer</a:t>
            </a:r>
          </a:p>
          <a:p>
            <a:pPr lvl="1"/>
            <a:r>
              <a:rPr lang="en-US" dirty="0" smtClean="0"/>
              <a:t>They don’t have to do figure out new data structures</a:t>
            </a:r>
          </a:p>
          <a:p>
            <a:r>
              <a:rPr lang="en-US" dirty="0" smtClean="0"/>
              <a:t>Create bigger market for applications</a:t>
            </a:r>
          </a:p>
          <a:p>
            <a:pPr lvl="1"/>
            <a:r>
              <a:rPr lang="en-US" dirty="0" smtClean="0"/>
              <a:t>App works with different data providers</a:t>
            </a:r>
          </a:p>
          <a:p>
            <a:pPr lvl="1"/>
            <a:r>
              <a:rPr lang="en-US" dirty="0" smtClean="0"/>
              <a:t>Facilitate machine processing</a:t>
            </a:r>
          </a:p>
          <a:p>
            <a:r>
              <a:rPr lang="en-US" dirty="0" smtClean="0"/>
              <a:t>Make metadata easier</a:t>
            </a:r>
          </a:p>
          <a:p>
            <a:pPr lvl="1"/>
            <a:r>
              <a:rPr lang="en-US" dirty="0" smtClean="0"/>
              <a:t>Don’t have to document data structure-it’s already done.</a:t>
            </a:r>
          </a:p>
          <a:p>
            <a:r>
              <a:rPr lang="en-US" dirty="0" smtClean="0"/>
              <a:t>Simplify data maintenance</a:t>
            </a:r>
          </a:p>
        </p:txBody>
      </p:sp>
    </p:spTree>
    <p:extLst>
      <p:ext uri="{BB962C8B-B14F-4D97-AF65-F5344CB8AC3E}">
        <p14:creationId xmlns:p14="http://schemas.microsoft.com/office/powerpoint/2010/main" val="187736942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Outline</a:t>
            </a:r>
            <a:endParaRPr lang="en-US" dirty="0"/>
          </a:p>
        </p:txBody>
      </p:sp>
      <p:sp>
        <p:nvSpPr>
          <p:cNvPr id="3" name="Content Placeholder 2"/>
          <p:cNvSpPr>
            <a:spLocks noGrp="1"/>
          </p:cNvSpPr>
          <p:nvPr>
            <p:ph idx="1"/>
          </p:nvPr>
        </p:nvSpPr>
        <p:spPr/>
        <p:txBody>
          <a:bodyPr>
            <a:normAutofit lnSpcReduction="10000"/>
          </a:bodyPr>
          <a:lstStyle/>
          <a:p>
            <a:r>
              <a:rPr lang="en-US" dirty="0" smtClean="0"/>
              <a:t>Overview</a:t>
            </a:r>
          </a:p>
          <a:p>
            <a:r>
              <a:rPr lang="en-US" b="1" dirty="0" smtClean="0">
                <a:solidFill>
                  <a:srgbClr val="FF0000"/>
                </a:solidFill>
              </a:rPr>
              <a:t>How is it put together</a:t>
            </a:r>
          </a:p>
          <a:p>
            <a:pPr lvl="1"/>
            <a:r>
              <a:rPr lang="en-US" b="1" dirty="0" smtClean="0">
                <a:solidFill>
                  <a:srgbClr val="FF0000"/>
                </a:solidFill>
              </a:rPr>
              <a:t>Data</a:t>
            </a:r>
          </a:p>
          <a:p>
            <a:pPr lvl="1"/>
            <a:r>
              <a:rPr lang="en-US" b="1" dirty="0" smtClean="0">
                <a:solidFill>
                  <a:srgbClr val="FF0000"/>
                </a:solidFill>
              </a:rPr>
              <a:t>Catalog</a:t>
            </a:r>
          </a:p>
          <a:p>
            <a:r>
              <a:rPr lang="en-US" dirty="0" smtClean="0"/>
              <a:t>How does it work</a:t>
            </a:r>
          </a:p>
          <a:p>
            <a:pPr lvl="1"/>
            <a:r>
              <a:rPr lang="en-US" dirty="0" smtClean="0"/>
              <a:t>Content Models</a:t>
            </a:r>
          </a:p>
          <a:p>
            <a:pPr lvl="1"/>
            <a:r>
              <a:rPr lang="en-US" dirty="0" smtClean="0"/>
              <a:t>Interchange formats </a:t>
            </a:r>
          </a:p>
          <a:p>
            <a:pPr lvl="1"/>
            <a:r>
              <a:rPr lang="en-US" dirty="0" smtClean="0"/>
              <a:t>Catalog</a:t>
            </a:r>
          </a:p>
        </p:txBody>
      </p:sp>
    </p:spTree>
    <p:extLst>
      <p:ext uri="{BB962C8B-B14F-4D97-AF65-F5344CB8AC3E}">
        <p14:creationId xmlns:p14="http://schemas.microsoft.com/office/powerpoint/2010/main" val="2812882029"/>
      </p:ext>
    </p:extLst>
  </p:cSld>
  <p:clrMapOvr>
    <a:masterClrMapping/>
  </p:clrMapOvr>
  <p:transition spd="slow">
    <p:wipe dir="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 distributed data system</a:t>
            </a:r>
            <a:endParaRPr lang="en-US" dirty="0"/>
          </a:p>
        </p:txBody>
      </p:sp>
      <p:sp>
        <p:nvSpPr>
          <p:cNvPr id="3" name="Content Placeholder 2"/>
          <p:cNvSpPr>
            <a:spLocks noGrp="1"/>
          </p:cNvSpPr>
          <p:nvPr>
            <p:ph idx="1"/>
          </p:nvPr>
        </p:nvSpPr>
        <p:spPr>
          <a:xfrm>
            <a:off x="685800" y="1156548"/>
            <a:ext cx="8077200" cy="4297363"/>
          </a:xfrm>
        </p:spPr>
        <p:txBody>
          <a:bodyPr/>
          <a:lstStyle/>
          <a:p>
            <a:r>
              <a:rPr lang="en-US" dirty="0" smtClean="0"/>
              <a:t>Web services: the connections</a:t>
            </a:r>
            <a:endParaRPr lang="en-US" dirty="0"/>
          </a:p>
        </p:txBody>
      </p:sp>
      <p:sp>
        <p:nvSpPr>
          <p:cNvPr id="4" name="Cloud"/>
          <p:cNvSpPr>
            <a:spLocks noChangeAspect="1" noEditPoints="1" noChangeArrowheads="1"/>
          </p:cNvSpPr>
          <p:nvPr/>
        </p:nvSpPr>
        <p:spPr bwMode="auto">
          <a:xfrm>
            <a:off x="5638800" y="2419350"/>
            <a:ext cx="2562768" cy="238125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ctr" anchorCtr="0" compatLnSpc="1">
            <a:prstTxWarp prst="textNoShape">
              <a:avLst/>
            </a:prstTxWarp>
          </a:bodyPr>
          <a:lstStyle/>
          <a:p>
            <a:pPr algn="ctr"/>
            <a:r>
              <a:rPr lang="en-US" sz="2800" b="1" dirty="0" smtClean="0">
                <a:solidFill>
                  <a:schemeClr val="bg2">
                    <a:lumMod val="10000"/>
                  </a:schemeClr>
                </a:solidFill>
              </a:rPr>
              <a:t>Data space</a:t>
            </a:r>
            <a:endParaRPr lang="en-US" sz="2800" b="1" dirty="0">
              <a:solidFill>
                <a:schemeClr val="bg2">
                  <a:lumMod val="10000"/>
                </a:schemeClr>
              </a:solidFill>
            </a:endParaRPr>
          </a:p>
        </p:txBody>
      </p:sp>
      <p:pic>
        <p:nvPicPr>
          <p:cNvPr id="1027" name="Picture 3" descr="C:\Users\srichard\AppData\Local\Microsoft\Windows\Temporary Internet Files\Content.IE5\QA3QMK61\MC900030293[1].wmf"/>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915987" y="4582644"/>
            <a:ext cx="1825625" cy="13985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srichard\AppData\Local\Microsoft\Windows\Temporary Internet Files\Content.IE5\EV1RKNOG\MC900446380[1].wmf"/>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590800" y="1657350"/>
            <a:ext cx="1447800" cy="1409849"/>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p:nvPr/>
        </p:nvCxnSpPr>
        <p:spPr>
          <a:xfrm flipH="1">
            <a:off x="2190750" y="2571750"/>
            <a:ext cx="933450" cy="2209799"/>
          </a:xfrm>
          <a:prstGeom prst="straightConnector1">
            <a:avLst/>
          </a:prstGeom>
          <a:ln w="381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438400" y="2724151"/>
            <a:ext cx="996950" cy="2057398"/>
          </a:xfrm>
          <a:prstGeom prst="straightConnector1">
            <a:avLst/>
          </a:prstGeom>
          <a:ln w="38100">
            <a:solidFill>
              <a:srgbClr val="00B050"/>
            </a:solidFill>
            <a:tailEnd type="arrow"/>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886200" y="2495550"/>
            <a:ext cx="2005567" cy="609600"/>
          </a:xfrm>
          <a:prstGeom prst="straightConnector1">
            <a:avLst/>
          </a:prstGeom>
          <a:ln w="381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638800" y="4897218"/>
            <a:ext cx="2915684" cy="769441"/>
          </a:xfrm>
          <a:prstGeom prst="rect">
            <a:avLst/>
          </a:prstGeom>
          <a:noFill/>
        </p:spPr>
        <p:txBody>
          <a:bodyPr wrap="square" rtlCol="0">
            <a:spAutoFit/>
          </a:bodyPr>
          <a:lstStyle/>
          <a:p>
            <a:pPr algn="ctr"/>
            <a:r>
              <a:rPr lang="en-US" sz="2200" dirty="0" smtClean="0">
                <a:solidFill>
                  <a:schemeClr val="tx1">
                    <a:lumMod val="50000"/>
                  </a:schemeClr>
                </a:solidFill>
                <a:latin typeface="+mj-lt"/>
              </a:rPr>
              <a:t>Data: the World Wide Web </a:t>
            </a:r>
            <a:r>
              <a:rPr lang="en-US" sz="2200" dirty="0">
                <a:solidFill>
                  <a:schemeClr val="tx1">
                    <a:lumMod val="50000"/>
                  </a:schemeClr>
                </a:solidFill>
                <a:latin typeface="+mj-lt"/>
              </a:rPr>
              <a:t>as </a:t>
            </a:r>
            <a:r>
              <a:rPr lang="en-US" sz="2200" dirty="0" smtClean="0">
                <a:solidFill>
                  <a:schemeClr val="tx1">
                    <a:lumMod val="50000"/>
                  </a:schemeClr>
                </a:solidFill>
                <a:latin typeface="+mj-lt"/>
              </a:rPr>
              <a:t>the data store</a:t>
            </a:r>
            <a:endParaRPr lang="en-US" sz="2200" dirty="0">
              <a:solidFill>
                <a:schemeClr val="tx1">
                  <a:lumMod val="50000"/>
                </a:schemeClr>
              </a:solidFill>
              <a:latin typeface="+mj-lt"/>
            </a:endParaRPr>
          </a:p>
        </p:txBody>
      </p:sp>
      <p:sp>
        <p:nvSpPr>
          <p:cNvPr id="21" name="TextBox 20"/>
          <p:cNvSpPr txBox="1"/>
          <p:nvPr/>
        </p:nvSpPr>
        <p:spPr>
          <a:xfrm>
            <a:off x="2590800" y="5327699"/>
            <a:ext cx="2790826" cy="769441"/>
          </a:xfrm>
          <a:prstGeom prst="rect">
            <a:avLst/>
          </a:prstGeom>
          <a:noFill/>
        </p:spPr>
        <p:txBody>
          <a:bodyPr wrap="square" rtlCol="0">
            <a:spAutoFit/>
          </a:bodyPr>
          <a:lstStyle/>
          <a:p>
            <a:pPr algn="ctr"/>
            <a:r>
              <a:rPr lang="en-US" sz="2200" dirty="0" smtClean="0">
                <a:solidFill>
                  <a:schemeClr val="tx1">
                    <a:lumMod val="50000"/>
                  </a:schemeClr>
                </a:solidFill>
                <a:latin typeface="+mj-lt"/>
              </a:rPr>
              <a:t>Catalogs: listings of available resources</a:t>
            </a:r>
            <a:endParaRPr lang="en-US" sz="2200" dirty="0">
              <a:solidFill>
                <a:schemeClr val="tx1">
                  <a:lumMod val="50000"/>
                </a:schemeClr>
              </a:solidFill>
              <a:latin typeface="+mj-lt"/>
            </a:endParaRPr>
          </a:p>
        </p:txBody>
      </p:sp>
      <p:cxnSp>
        <p:nvCxnSpPr>
          <p:cNvPr id="27" name="Straight Arrow Connector 26"/>
          <p:cNvCxnSpPr/>
          <p:nvPr/>
        </p:nvCxnSpPr>
        <p:spPr>
          <a:xfrm flipH="1" flipV="1">
            <a:off x="3733800" y="2647950"/>
            <a:ext cx="1981200" cy="609600"/>
          </a:xfrm>
          <a:prstGeom prst="straightConnector1">
            <a:avLst/>
          </a:prstGeom>
          <a:ln w="381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36612" y="1687378"/>
            <a:ext cx="1754188" cy="457200"/>
          </a:xfrm>
          <a:prstGeom prst="rect">
            <a:avLst/>
          </a:prstGeom>
        </p:spPr>
        <p:txBody>
          <a:bodyPr vert="horz" wrap="none" lIns="91440" tIns="45720" rIns="91440" bIns="45720" rtlCol="0">
            <a:normAutofit/>
          </a:bodyPr>
          <a:lstStyle/>
          <a:p>
            <a:pPr marL="0" marR="0" indent="0" algn="r" defTabSz="457200" rtl="0" eaLnBrk="1" fontAlgn="auto" latinLnBrk="0" hangingPunct="1">
              <a:lnSpc>
                <a:spcPct val="100000"/>
              </a:lnSpc>
              <a:spcBef>
                <a:spcPct val="20000"/>
              </a:spcBef>
              <a:spcAft>
                <a:spcPts val="0"/>
              </a:spcAft>
              <a:buClrTx/>
              <a:buSzTx/>
              <a:buFont typeface="Arial"/>
              <a:buNone/>
              <a:tabLst/>
            </a:pPr>
            <a:r>
              <a:rPr kumimoji="0" lang="en-US" sz="2323" b="1" i="0" u="none" strike="noStrike" kern="1200" cap="none" spc="0" normalizeH="0" baseline="0" noProof="0" dirty="0" smtClean="0">
                <a:ln>
                  <a:noFill/>
                </a:ln>
                <a:solidFill>
                  <a:schemeClr val="tx1">
                    <a:lumMod val="50000"/>
                  </a:schemeClr>
                </a:solidFill>
                <a:effectLst/>
                <a:uLnTx/>
                <a:uFillTx/>
                <a:latin typeface="Arial Narrow"/>
                <a:ea typeface="+mn-ea"/>
                <a:cs typeface="Arial Narrow"/>
              </a:rPr>
              <a:t>Users</a:t>
            </a:r>
          </a:p>
        </p:txBody>
      </p:sp>
    </p:spTree>
    <p:extLst>
      <p:ext uri="{BB962C8B-B14F-4D97-AF65-F5344CB8AC3E}">
        <p14:creationId xmlns:p14="http://schemas.microsoft.com/office/powerpoint/2010/main" val="126859449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Data Types</a:t>
            </a:r>
            <a:endParaRPr lang="en-US" dirty="0"/>
          </a:p>
        </p:txBody>
      </p:sp>
      <p:sp>
        <p:nvSpPr>
          <p:cNvPr id="3" name="Content Placeholder 2"/>
          <p:cNvSpPr>
            <a:spLocks noGrp="1"/>
          </p:cNvSpPr>
          <p:nvPr>
            <p:ph idx="1"/>
          </p:nvPr>
        </p:nvSpPr>
        <p:spPr>
          <a:xfrm>
            <a:off x="609600" y="1219200"/>
            <a:ext cx="8077200" cy="4297363"/>
          </a:xfrm>
        </p:spPr>
        <p:txBody>
          <a:bodyPr>
            <a:noAutofit/>
          </a:bodyPr>
          <a:lstStyle/>
          <a:p>
            <a:r>
              <a:rPr lang="en-US" sz="3600" b="1" dirty="0" smtClean="0"/>
              <a:t>Three sorts of information</a:t>
            </a:r>
            <a:r>
              <a:rPr lang="en-US" sz="3600" dirty="0" smtClean="0"/>
              <a:t>:</a:t>
            </a:r>
          </a:p>
          <a:p>
            <a:pPr lvl="1"/>
            <a:r>
              <a:rPr lang="en-US" sz="3200" dirty="0" smtClean="0"/>
              <a:t>Data – information about the Earth and geothermal energy systems</a:t>
            </a:r>
          </a:p>
          <a:p>
            <a:pPr lvl="1"/>
            <a:r>
              <a:rPr lang="en-US" sz="3200" dirty="0" smtClean="0"/>
              <a:t>Metadata – Information about resources (for discovery, evaluation, access)</a:t>
            </a:r>
          </a:p>
          <a:p>
            <a:pPr lvl="1"/>
            <a:r>
              <a:rPr lang="en-US" sz="3200" dirty="0" smtClean="0"/>
              <a:t>Annotation – notes added to by the community (ratings, comments, reviews, usage…)</a:t>
            </a:r>
          </a:p>
        </p:txBody>
      </p:sp>
      <p:pic>
        <p:nvPicPr>
          <p:cNvPr id="10" name="Picture 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166493" y="5153970"/>
            <a:ext cx="2701683" cy="1704030"/>
          </a:xfrm>
          <a:prstGeom prst="rect">
            <a:avLst/>
          </a:prstGeom>
        </p:spPr>
      </p:pic>
    </p:spTree>
    <p:extLst>
      <p:ext uri="{BB962C8B-B14F-4D97-AF65-F5344CB8AC3E}">
        <p14:creationId xmlns:p14="http://schemas.microsoft.com/office/powerpoint/2010/main" val="1968408450"/>
      </p:ext>
    </p:extLst>
  </p:cSld>
  <p:clrMapOvr>
    <a:masterClrMapping/>
  </p:clrMapOvr>
  <p:transition spd="slow">
    <p:wipe dir="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3606" y="381000"/>
            <a:ext cx="8077200" cy="1143000"/>
          </a:xfrm>
        </p:spPr>
        <p:txBody>
          <a:bodyPr>
            <a:noAutofit/>
          </a:bodyPr>
          <a:lstStyle/>
          <a:p>
            <a:r>
              <a:rPr lang="en-US" sz="4000" dirty="0" smtClean="0"/>
              <a:t>Data Priorities: </a:t>
            </a:r>
            <a:br>
              <a:rPr lang="en-US" sz="4000" dirty="0" smtClean="0"/>
            </a:br>
            <a:r>
              <a:rPr lang="en-US" sz="4000" dirty="0" smtClean="0"/>
              <a:t>Domain steering committee </a:t>
            </a:r>
            <a:endParaRPr lang="en-US" sz="4000" dirty="0"/>
          </a:p>
        </p:txBody>
      </p:sp>
      <p:sp>
        <p:nvSpPr>
          <p:cNvPr id="3" name="Content Placeholder 2"/>
          <p:cNvSpPr>
            <a:spLocks noGrp="1"/>
          </p:cNvSpPr>
          <p:nvPr>
            <p:ph idx="1"/>
          </p:nvPr>
        </p:nvSpPr>
        <p:spPr>
          <a:xfrm>
            <a:off x="762000" y="1600200"/>
            <a:ext cx="6858000" cy="4876800"/>
          </a:xfrm>
        </p:spPr>
        <p:txBody>
          <a:bodyPr>
            <a:noAutofit/>
          </a:bodyPr>
          <a:lstStyle/>
          <a:p>
            <a:r>
              <a:rPr lang="en-US" sz="2800" dirty="0" smtClean="0"/>
              <a:t>Solicit input from experts</a:t>
            </a:r>
          </a:p>
          <a:p>
            <a:pPr lvl="1"/>
            <a:r>
              <a:rPr lang="en-US" sz="2400" dirty="0" smtClean="0"/>
              <a:t>Content models</a:t>
            </a:r>
          </a:p>
          <a:p>
            <a:pPr lvl="1"/>
            <a:r>
              <a:rPr lang="en-US" sz="2400" dirty="0" smtClean="0"/>
              <a:t>User stories – functionality and data output</a:t>
            </a:r>
          </a:p>
          <a:p>
            <a:pPr lvl="1"/>
            <a:r>
              <a:rPr lang="en-US" sz="2400" dirty="0" smtClean="0"/>
              <a:t>Sustainability – future user input</a:t>
            </a:r>
          </a:p>
          <a:p>
            <a:r>
              <a:rPr lang="en-US" sz="2800" dirty="0" smtClean="0"/>
              <a:t>Prioritize based on geothermal </a:t>
            </a:r>
            <a:br>
              <a:rPr lang="en-US" sz="2800" dirty="0" smtClean="0"/>
            </a:br>
            <a:r>
              <a:rPr lang="en-US" sz="2800" dirty="0" smtClean="0"/>
              <a:t>community input</a:t>
            </a:r>
          </a:p>
          <a:p>
            <a:r>
              <a:rPr lang="en-US" sz="2800" dirty="0" smtClean="0"/>
              <a:t>Review content models </a:t>
            </a:r>
          </a:p>
          <a:p>
            <a:r>
              <a:rPr lang="en-US" sz="2800" dirty="0" smtClean="0"/>
              <a:t>Provide recommendations to </a:t>
            </a:r>
            <a:br>
              <a:rPr lang="en-US" sz="2800" dirty="0" smtClean="0"/>
            </a:br>
            <a:r>
              <a:rPr lang="en-US" sz="2800" dirty="0" smtClean="0"/>
              <a:t>Project Management</a:t>
            </a:r>
            <a:endParaRPr lang="en-US" sz="2800" dirty="0"/>
          </a:p>
        </p:txBody>
      </p:sp>
      <p:pic>
        <p:nvPicPr>
          <p:cNvPr id="4" name="Picture 59" descr="5"/>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a:stretch/>
        </p:blipFill>
        <p:spPr bwMode="auto">
          <a:xfrm>
            <a:off x="6629400" y="3535500"/>
            <a:ext cx="2296042" cy="3171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456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69632"/>
            <a:ext cx="8077200" cy="785015"/>
          </a:xfrm>
        </p:spPr>
        <p:txBody>
          <a:bodyPr/>
          <a:lstStyle/>
          <a:p>
            <a:r>
              <a:rPr lang="en-US" dirty="0" smtClean="0"/>
              <a:t>Data  Interoperability  Tiers</a:t>
            </a:r>
            <a:endParaRPr lang="en-US" dirty="0"/>
          </a:p>
        </p:txBody>
      </p:sp>
      <p:sp>
        <p:nvSpPr>
          <p:cNvPr id="5" name="TextBox 4"/>
          <p:cNvSpPr txBox="1"/>
          <p:nvPr/>
        </p:nvSpPr>
        <p:spPr>
          <a:xfrm>
            <a:off x="569230" y="1430014"/>
            <a:ext cx="5952663" cy="4437385"/>
          </a:xfrm>
          <a:prstGeom prst="rect">
            <a:avLst/>
          </a:prstGeom>
        </p:spPr>
        <p:txBody>
          <a:bodyPr vert="horz" wrap="square" lIns="91440" tIns="45720" rIns="91440" bIns="45720" rtlCol="0">
            <a:normAutofit lnSpcReduction="10000"/>
          </a:bodyPr>
          <a:lstStyle/>
          <a:p>
            <a:pPr marL="342900" lvl="0" indent="-342900" defTabSz="457200" eaLnBrk="0" fontAlgn="base" hangingPunct="0">
              <a:spcBef>
                <a:spcPct val="20000"/>
              </a:spcBef>
              <a:spcAft>
                <a:spcPct val="0"/>
              </a:spcAft>
              <a:buFont typeface="Arial" pitchFamily="34" charset="0"/>
              <a:buChar char="•"/>
            </a:pPr>
            <a:r>
              <a:rPr lang="en-US" sz="2800" dirty="0">
                <a:solidFill>
                  <a:srgbClr val="292929"/>
                </a:solidFill>
                <a:latin typeface="Calibri"/>
                <a:ea typeface="ＭＳ Ｐゴシック" pitchFamily="-108" charset="-128"/>
                <a:cs typeface="Calibri"/>
              </a:rPr>
              <a:t>Tier 1</a:t>
            </a:r>
            <a:r>
              <a:rPr lang="en-US" sz="2400" dirty="0">
                <a:solidFill>
                  <a:srgbClr val="292929"/>
                </a:solidFill>
                <a:latin typeface="Calibri"/>
                <a:ea typeface="ＭＳ Ｐゴシック" pitchFamily="-108" charset="-128"/>
                <a:cs typeface="Calibri"/>
              </a:rPr>
              <a:t>: </a:t>
            </a:r>
            <a:r>
              <a:rPr lang="en-US" sz="3000" dirty="0">
                <a:solidFill>
                  <a:srgbClr val="292929"/>
                </a:solidFill>
                <a:latin typeface="Calibri"/>
                <a:ea typeface="ＭＳ Ｐゴシック" pitchFamily="-108" charset="-128"/>
                <a:cs typeface="Calibri"/>
              </a:rPr>
              <a:t>unstructured content in files</a:t>
            </a:r>
            <a:endParaRPr lang="en-US" sz="2400" dirty="0">
              <a:solidFill>
                <a:srgbClr val="292929"/>
              </a:solidFill>
              <a:latin typeface="Calibri"/>
              <a:ea typeface="ＭＳ Ｐゴシック" pitchFamily="-108" charset="-128"/>
              <a:cs typeface="Calibri"/>
            </a:endParaRPr>
          </a:p>
          <a:p>
            <a:pPr marL="742950" lvl="1" indent="-285750" defTabSz="457200" eaLnBrk="0" fontAlgn="base" hangingPunct="0">
              <a:spcBef>
                <a:spcPct val="20000"/>
              </a:spcBef>
              <a:spcAft>
                <a:spcPct val="0"/>
              </a:spcAft>
              <a:buFont typeface="Arial" pitchFamily="34" charset="0"/>
              <a:buChar char="–"/>
            </a:pPr>
            <a:r>
              <a:rPr lang="en-US" sz="2000" dirty="0">
                <a:solidFill>
                  <a:srgbClr val="292929"/>
                </a:solidFill>
                <a:latin typeface="Calibri"/>
                <a:ea typeface="ＭＳ Ｐゴシック" pitchFamily="-108" charset="-128"/>
                <a:cs typeface="Calibri"/>
              </a:rPr>
              <a:t>Text, images, graphics files</a:t>
            </a:r>
          </a:p>
          <a:p>
            <a:pPr marL="742950" lvl="1" indent="-285750" defTabSz="457200" eaLnBrk="0" fontAlgn="base" hangingPunct="0">
              <a:spcBef>
                <a:spcPct val="20000"/>
              </a:spcBef>
              <a:spcAft>
                <a:spcPct val="0"/>
              </a:spcAft>
              <a:buFont typeface="Arial" pitchFamily="34" charset="0"/>
              <a:buChar char="–"/>
            </a:pPr>
            <a:r>
              <a:rPr lang="en-US" sz="2000" dirty="0">
                <a:solidFill>
                  <a:srgbClr val="292929"/>
                </a:solidFill>
                <a:latin typeface="Calibri"/>
                <a:ea typeface="ＭＳ Ｐゴシック" pitchFamily="-108" charset="-128"/>
                <a:cs typeface="Calibri"/>
              </a:rPr>
              <a:t>MS Word, Adobe Acrobat, Illustrator, TIFF</a:t>
            </a:r>
            <a:r>
              <a:rPr lang="en-US" sz="2000" dirty="0" smtClean="0">
                <a:solidFill>
                  <a:srgbClr val="292929"/>
                </a:solidFill>
                <a:latin typeface="Calibri"/>
                <a:ea typeface="ＭＳ Ｐゴシック" pitchFamily="-108" charset="-128"/>
                <a:cs typeface="Calibri"/>
              </a:rPr>
              <a:t>….</a:t>
            </a:r>
          </a:p>
          <a:p>
            <a:pPr marL="342900" lvl="0" indent="-342900" defTabSz="457200" eaLnBrk="0" fontAlgn="base" hangingPunct="0">
              <a:spcBef>
                <a:spcPts val="900"/>
              </a:spcBef>
              <a:spcAft>
                <a:spcPct val="0"/>
              </a:spcAft>
              <a:buFont typeface="Arial" pitchFamily="34" charset="0"/>
              <a:buChar char="•"/>
            </a:pPr>
            <a:r>
              <a:rPr lang="en-US" sz="2800" dirty="0">
                <a:solidFill>
                  <a:srgbClr val="292929"/>
                </a:solidFill>
                <a:latin typeface="Calibri"/>
                <a:ea typeface="ＭＳ Ｐゴシック" pitchFamily="-108" charset="-128"/>
                <a:cs typeface="Calibri"/>
              </a:rPr>
              <a:t>Tier 2</a:t>
            </a:r>
            <a:r>
              <a:rPr lang="en-US" sz="2400" dirty="0">
                <a:solidFill>
                  <a:srgbClr val="292929"/>
                </a:solidFill>
                <a:latin typeface="Calibri"/>
                <a:ea typeface="ＭＳ Ｐゴシック" pitchFamily="-108" charset="-128"/>
                <a:cs typeface="Calibri"/>
              </a:rPr>
              <a:t>: </a:t>
            </a:r>
            <a:r>
              <a:rPr lang="en-US" sz="3000" dirty="0">
                <a:solidFill>
                  <a:srgbClr val="292929"/>
                </a:solidFill>
                <a:latin typeface="Calibri"/>
                <a:ea typeface="ＭＳ Ｐゴシック" pitchFamily="-108" charset="-128"/>
                <a:cs typeface="Calibri"/>
              </a:rPr>
              <a:t>Structured </a:t>
            </a:r>
            <a:r>
              <a:rPr lang="en-US" sz="3000" dirty="0" smtClean="0">
                <a:solidFill>
                  <a:srgbClr val="292929"/>
                </a:solidFill>
                <a:latin typeface="Calibri"/>
                <a:ea typeface="ＭＳ Ｐゴシック" pitchFamily="-108" charset="-128"/>
                <a:cs typeface="Calibri"/>
              </a:rPr>
              <a:t>data, custom </a:t>
            </a:r>
            <a:r>
              <a:rPr lang="en-US" sz="3000" dirty="0">
                <a:solidFill>
                  <a:srgbClr val="292929"/>
                </a:solidFill>
                <a:latin typeface="Calibri"/>
                <a:ea typeface="ＭＳ Ｐゴシック" pitchFamily="-108" charset="-128"/>
                <a:cs typeface="Calibri"/>
              </a:rPr>
              <a:t>formats </a:t>
            </a:r>
            <a:endParaRPr lang="en-US" sz="2400" dirty="0">
              <a:solidFill>
                <a:srgbClr val="292929"/>
              </a:solidFill>
              <a:latin typeface="Calibri"/>
              <a:ea typeface="ＭＳ Ｐゴシック" pitchFamily="-108" charset="-128"/>
              <a:cs typeface="Calibri"/>
            </a:endParaRPr>
          </a:p>
          <a:p>
            <a:pPr marL="742950" lvl="1" indent="-285750" defTabSz="457200" eaLnBrk="0" fontAlgn="base" hangingPunct="0">
              <a:spcBef>
                <a:spcPct val="20000"/>
              </a:spcBef>
              <a:spcAft>
                <a:spcPct val="0"/>
              </a:spcAft>
              <a:buFont typeface="Arial" pitchFamily="34" charset="0"/>
              <a:buChar char="–"/>
            </a:pPr>
            <a:r>
              <a:rPr lang="en-US" sz="2000" dirty="0">
                <a:solidFill>
                  <a:srgbClr val="292929"/>
                </a:solidFill>
                <a:latin typeface="Calibri"/>
                <a:ea typeface="ＭＳ Ｐゴシック" pitchFamily="-108" charset="-128"/>
                <a:cs typeface="Calibri"/>
              </a:rPr>
              <a:t>May be accessed in files or via services</a:t>
            </a:r>
          </a:p>
          <a:p>
            <a:pPr marL="742950" lvl="1" indent="-285750" defTabSz="457200" eaLnBrk="0" fontAlgn="base" hangingPunct="0">
              <a:spcBef>
                <a:spcPct val="20000"/>
              </a:spcBef>
              <a:spcAft>
                <a:spcPct val="0"/>
              </a:spcAft>
              <a:buFont typeface="Arial" pitchFamily="34" charset="0"/>
              <a:buChar char="–"/>
            </a:pPr>
            <a:r>
              <a:rPr lang="en-US" sz="2000" dirty="0">
                <a:solidFill>
                  <a:srgbClr val="292929"/>
                </a:solidFill>
                <a:latin typeface="Calibri"/>
                <a:ea typeface="ＭＳ Ｐゴシック" pitchFamily="-108" charset="-128"/>
                <a:cs typeface="Calibri"/>
              </a:rPr>
              <a:t>Excel, Microsoft Access, dbf, xml</a:t>
            </a:r>
            <a:r>
              <a:rPr lang="en-US" sz="2000" dirty="0" smtClean="0">
                <a:solidFill>
                  <a:srgbClr val="292929"/>
                </a:solidFill>
                <a:latin typeface="Calibri"/>
                <a:ea typeface="ＭＳ Ｐゴシック" pitchFamily="-108" charset="-128"/>
                <a:cs typeface="Calibri"/>
              </a:rPr>
              <a:t>…</a:t>
            </a:r>
          </a:p>
          <a:p>
            <a:pPr marL="342900" indent="-342900" defTabSz="457200" eaLnBrk="0" fontAlgn="base" hangingPunct="0">
              <a:spcBef>
                <a:spcPts val="900"/>
              </a:spcBef>
              <a:spcAft>
                <a:spcPct val="0"/>
              </a:spcAft>
              <a:buFont typeface="Arial" pitchFamily="34" charset="0"/>
              <a:buChar char="•"/>
            </a:pPr>
            <a:r>
              <a:rPr lang="en-US" sz="2800" dirty="0">
                <a:solidFill>
                  <a:srgbClr val="292929"/>
                </a:solidFill>
                <a:latin typeface="Calibri"/>
                <a:ea typeface="ＭＳ Ｐゴシック" pitchFamily="-108" charset="-128"/>
                <a:cs typeface="Calibri"/>
              </a:rPr>
              <a:t>Tier 3: </a:t>
            </a:r>
            <a:r>
              <a:rPr lang="en-US" sz="2800" dirty="0" smtClean="0">
                <a:solidFill>
                  <a:srgbClr val="292929"/>
                </a:solidFill>
                <a:latin typeface="Calibri"/>
                <a:ea typeface="ＭＳ Ｐゴシック" pitchFamily="-108" charset="-128"/>
                <a:cs typeface="Calibri"/>
              </a:rPr>
              <a:t>Information Exchange:</a:t>
            </a:r>
          </a:p>
          <a:p>
            <a:pPr marL="742950" lvl="1" indent="-285750" defTabSz="457200" eaLnBrk="0" fontAlgn="base" hangingPunct="0">
              <a:spcBef>
                <a:spcPct val="20000"/>
              </a:spcBef>
              <a:spcAft>
                <a:spcPct val="0"/>
              </a:spcAft>
              <a:buFont typeface="Arial" pitchFamily="34" charset="0"/>
              <a:buChar char="–"/>
            </a:pPr>
            <a:r>
              <a:rPr lang="en-US" sz="2000" dirty="0">
                <a:solidFill>
                  <a:srgbClr val="292929"/>
                </a:solidFill>
                <a:latin typeface="Calibri"/>
                <a:ea typeface="ＭＳ Ｐゴシック" pitchFamily="-108" charset="-128"/>
                <a:cs typeface="Calibri"/>
              </a:rPr>
              <a:t>Structured data in standard schema and encoding</a:t>
            </a:r>
          </a:p>
          <a:p>
            <a:pPr marL="742950" lvl="1" indent="-285750" defTabSz="457200" eaLnBrk="0" fontAlgn="base" hangingPunct="0">
              <a:spcBef>
                <a:spcPct val="20000"/>
              </a:spcBef>
              <a:spcAft>
                <a:spcPct val="0"/>
              </a:spcAft>
              <a:buFont typeface="Arial" pitchFamily="34" charset="0"/>
              <a:buChar char="–"/>
            </a:pPr>
            <a:r>
              <a:rPr lang="en-US" sz="2000" dirty="0" smtClean="0">
                <a:solidFill>
                  <a:srgbClr val="292929"/>
                </a:solidFill>
                <a:latin typeface="Calibri"/>
                <a:ea typeface="ＭＳ Ｐゴシック" pitchFamily="-108" charset="-128"/>
                <a:cs typeface="Calibri"/>
              </a:rPr>
              <a:t>Deliver </a:t>
            </a:r>
            <a:r>
              <a:rPr lang="en-US" sz="2000" dirty="0">
                <a:solidFill>
                  <a:srgbClr val="292929"/>
                </a:solidFill>
                <a:latin typeface="Calibri"/>
                <a:ea typeface="ＭＳ Ｐゴシック" pitchFamily="-108" charset="-128"/>
                <a:cs typeface="Calibri"/>
              </a:rPr>
              <a:t>via web service, or in file.</a:t>
            </a:r>
          </a:p>
          <a:p>
            <a:pPr marL="742950" lvl="1" indent="-285750" defTabSz="457200" eaLnBrk="0" fontAlgn="base" hangingPunct="0">
              <a:spcBef>
                <a:spcPct val="20000"/>
              </a:spcBef>
              <a:spcAft>
                <a:spcPct val="0"/>
              </a:spcAft>
              <a:buFont typeface="Arial" pitchFamily="34" charset="0"/>
              <a:buChar char="–"/>
            </a:pPr>
            <a:endParaRPr lang="en-US" sz="2100" dirty="0" smtClean="0">
              <a:solidFill>
                <a:srgbClr val="292929"/>
              </a:solidFill>
              <a:latin typeface="Calibri"/>
              <a:ea typeface="ＭＳ Ｐゴシック" pitchFamily="-108" charset="-128"/>
              <a:cs typeface="Calibri"/>
            </a:endParaRPr>
          </a:p>
        </p:txBody>
      </p:sp>
      <p:pic>
        <p:nvPicPr>
          <p:cNvPr id="11" name="Picture 10"/>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359891" y="2171054"/>
            <a:ext cx="2093980" cy="2057400"/>
          </a:xfrm>
          <a:prstGeom prst="rect">
            <a:avLst/>
          </a:prstGeom>
          <a:ln>
            <a:solidFill>
              <a:schemeClr val="tx1">
                <a:lumMod val="50000"/>
              </a:schemeClr>
            </a:solidFill>
          </a:ln>
        </p:spPr>
        <p:style>
          <a:lnRef idx="2">
            <a:schemeClr val="dk1"/>
          </a:lnRef>
          <a:fillRef idx="1">
            <a:schemeClr val="lt1"/>
          </a:fillRef>
          <a:effectRef idx="0">
            <a:schemeClr val="dk1"/>
          </a:effectRef>
          <a:fontRef idx="minor">
            <a:schemeClr val="dk1"/>
          </a:fontRef>
        </p:style>
      </p:pic>
      <p:sp>
        <p:nvSpPr>
          <p:cNvPr id="4" name="TextBox 3"/>
          <p:cNvSpPr txBox="1"/>
          <p:nvPr/>
        </p:nvSpPr>
        <p:spPr>
          <a:xfrm>
            <a:off x="4267200" y="1295400"/>
            <a:ext cx="762000" cy="1371600"/>
          </a:xfrm>
          <a:prstGeom prst="rect">
            <a:avLst/>
          </a:prstGeom>
        </p:spPr>
        <p:txBody>
          <a:bodyPr vert="horz" wrap="square" lIns="91440" tIns="45720" rIns="91440" bIns="45720" rtlCol="0">
            <a:norm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endParaRPr kumimoji="0" lang="en-US" sz="2323" b="1" i="0" u="none" strike="noStrike" kern="1200" cap="none" spc="0" normalizeH="0" baseline="0" noProof="0" dirty="0" smtClean="0">
              <a:ln>
                <a:noFill/>
              </a:ln>
              <a:solidFill>
                <a:srgbClr val="FFFFFF"/>
              </a:solidFill>
              <a:effectLst/>
              <a:uLnTx/>
              <a:uFillTx/>
              <a:latin typeface="Arial Narrow"/>
              <a:ea typeface="+mn-ea"/>
              <a:cs typeface="Arial Narrow"/>
            </a:endParaRPr>
          </a:p>
        </p:txBody>
      </p:sp>
      <p:sp>
        <p:nvSpPr>
          <p:cNvPr id="6" name="TextBox 5"/>
          <p:cNvSpPr txBox="1"/>
          <p:nvPr/>
        </p:nvSpPr>
        <p:spPr>
          <a:xfrm>
            <a:off x="4473423" y="1447800"/>
            <a:ext cx="708177" cy="1371600"/>
          </a:xfrm>
          <a:prstGeom prst="rect">
            <a:avLst/>
          </a:prstGeom>
        </p:spPr>
        <p:txBody>
          <a:bodyPr vert="horz" wrap="square" lIns="91440" tIns="45720" rIns="91440" bIns="45720" rtlCol="0">
            <a:norm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endParaRPr kumimoji="0" lang="en-US" sz="2323" b="1" i="0" u="none" strike="noStrike" kern="1200" cap="none" spc="0" normalizeH="0" baseline="0" noProof="0" dirty="0" smtClean="0">
              <a:ln>
                <a:noFill/>
              </a:ln>
              <a:solidFill>
                <a:srgbClr val="FFFFFF"/>
              </a:solidFill>
              <a:effectLst/>
              <a:uLnTx/>
              <a:uFillTx/>
              <a:latin typeface="Arial Narrow"/>
              <a:ea typeface="+mn-ea"/>
              <a:cs typeface="Arial Narrow"/>
            </a:endParaRPr>
          </a:p>
        </p:txBody>
      </p:sp>
      <p:sp>
        <p:nvSpPr>
          <p:cNvPr id="7" name="TextBox 6"/>
          <p:cNvSpPr txBox="1"/>
          <p:nvPr/>
        </p:nvSpPr>
        <p:spPr>
          <a:xfrm>
            <a:off x="4114800" y="3048000"/>
            <a:ext cx="1368306" cy="2057400"/>
          </a:xfrm>
          <a:prstGeom prst="rect">
            <a:avLst/>
          </a:prstGeom>
        </p:spPr>
        <p:txBody>
          <a:bodyPr vert="horz" wrap="square" lIns="91440" tIns="45720" rIns="91440" bIns="45720" rtlCol="0">
            <a:norm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endParaRPr kumimoji="0" lang="en-US" sz="2323" b="1" i="0" u="none" strike="noStrike" kern="1200" cap="none" spc="0" normalizeH="0" baseline="0" noProof="0" dirty="0" smtClean="0">
              <a:ln>
                <a:noFill/>
              </a:ln>
              <a:solidFill>
                <a:srgbClr val="FFFFFF"/>
              </a:solidFill>
              <a:effectLst/>
              <a:uLnTx/>
              <a:uFillTx/>
              <a:latin typeface="Arial Narrow"/>
              <a:ea typeface="+mn-ea"/>
              <a:cs typeface="Arial Narrow"/>
            </a:endParaRPr>
          </a:p>
        </p:txBody>
      </p:sp>
      <p:pic>
        <p:nvPicPr>
          <p:cNvPr id="12" name="Picture 11"/>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6521893" y="1295400"/>
            <a:ext cx="2123112" cy="2590800"/>
          </a:xfrm>
          <a:prstGeom prst="rect">
            <a:avLst/>
          </a:prstGeom>
          <a:ln w="28575">
            <a:solidFill>
              <a:srgbClr val="002060"/>
            </a:solidFill>
          </a:ln>
          <a:effectLst/>
        </p:spPr>
      </p:pic>
      <p:sp>
        <p:nvSpPr>
          <p:cNvPr id="13" name="TextBox 12"/>
          <p:cNvSpPr txBox="1"/>
          <p:nvPr/>
        </p:nvSpPr>
        <p:spPr>
          <a:xfrm>
            <a:off x="7086600" y="3848100"/>
            <a:ext cx="914400" cy="266700"/>
          </a:xfrm>
          <a:prstGeom prst="rect">
            <a:avLst/>
          </a:prstGeom>
        </p:spPr>
        <p:txBody>
          <a:bodyPr vert="horz" wrap="none" lIns="91440" tIns="45720" rIns="91440" bIns="45720" rtlCol="0">
            <a:noAutofit/>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kumimoji="0" lang="en-US" sz="1400" b="1" i="0" u="none" strike="noStrike" kern="1200" cap="none" spc="0" normalizeH="0" baseline="0" noProof="0" dirty="0" smtClean="0">
                <a:ln>
                  <a:noFill/>
                </a:ln>
                <a:solidFill>
                  <a:schemeClr val="tx1">
                    <a:lumMod val="50000"/>
                  </a:schemeClr>
                </a:solidFill>
                <a:effectLst/>
                <a:uLnTx/>
                <a:uFillTx/>
                <a:latin typeface="Arial Narrow"/>
                <a:ea typeface="+mn-ea"/>
                <a:cs typeface="Arial Narrow"/>
              </a:rPr>
              <a:t>Tier 1</a:t>
            </a:r>
          </a:p>
        </p:txBody>
      </p:sp>
      <p:sp>
        <p:nvSpPr>
          <p:cNvPr id="15" name="Rectangle 14"/>
          <p:cNvSpPr/>
          <p:nvPr/>
        </p:nvSpPr>
        <p:spPr>
          <a:xfrm>
            <a:off x="6975319" y="4228454"/>
            <a:ext cx="576440" cy="307777"/>
          </a:xfrm>
          <a:prstGeom prst="rect">
            <a:avLst/>
          </a:prstGeom>
        </p:spPr>
        <p:txBody>
          <a:bodyPr wrap="none">
            <a:spAutoFit/>
          </a:bodyPr>
          <a:lstStyle/>
          <a:p>
            <a:pPr lvl="0" defTabSz="457200" eaLnBrk="0" fontAlgn="base" hangingPunct="0">
              <a:spcBef>
                <a:spcPct val="20000"/>
              </a:spcBef>
              <a:spcAft>
                <a:spcPct val="0"/>
              </a:spcAft>
            </a:pPr>
            <a:r>
              <a:rPr lang="en-US" sz="1400" b="1" dirty="0">
                <a:solidFill>
                  <a:srgbClr val="50565C">
                    <a:lumMod val="50000"/>
                  </a:srgbClr>
                </a:solidFill>
                <a:latin typeface="Arial Narrow"/>
                <a:cs typeface="Arial Narrow"/>
              </a:rPr>
              <a:t>Tier </a:t>
            </a:r>
            <a:r>
              <a:rPr lang="en-US" sz="1400" b="1" dirty="0" smtClean="0">
                <a:solidFill>
                  <a:srgbClr val="50565C">
                    <a:lumMod val="50000"/>
                  </a:srgbClr>
                </a:solidFill>
                <a:latin typeface="Arial Narrow"/>
                <a:cs typeface="Arial Narrow"/>
              </a:rPr>
              <a:t>2</a:t>
            </a:r>
            <a:endParaRPr lang="en-US" sz="1400" b="1" dirty="0">
              <a:solidFill>
                <a:srgbClr val="50565C">
                  <a:lumMod val="50000"/>
                </a:srgbClr>
              </a:solidFill>
              <a:latin typeface="Arial Narrow"/>
              <a:cs typeface="Arial Narrow"/>
            </a:endParaRPr>
          </a:p>
        </p:txBody>
      </p:sp>
      <p:pic>
        <p:nvPicPr>
          <p:cNvPr id="1026" name="Picture 2"/>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109322" y="4443420"/>
            <a:ext cx="2750959" cy="196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31122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5"/>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5"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Being part of the system</a:t>
            </a:r>
            <a:endParaRPr lang="en-US" dirty="0"/>
          </a:p>
        </p:txBody>
      </p:sp>
      <p:sp>
        <p:nvSpPr>
          <p:cNvPr id="2" name="Content Placeholder 1"/>
          <p:cNvSpPr>
            <a:spLocks noGrp="1"/>
          </p:cNvSpPr>
          <p:nvPr>
            <p:ph idx="1"/>
          </p:nvPr>
        </p:nvSpPr>
        <p:spPr/>
        <p:txBody>
          <a:bodyPr>
            <a:normAutofit fontScale="92500" lnSpcReduction="10000"/>
          </a:bodyPr>
          <a:lstStyle/>
          <a:p>
            <a:r>
              <a:rPr lang="en-US" smtClean="0"/>
              <a:t>Any Tier: Resource is described by metadata in the system catalog</a:t>
            </a:r>
          </a:p>
          <a:p>
            <a:r>
              <a:rPr lang="en-US" smtClean="0"/>
              <a:t>Tier 1– File accessible on the Web</a:t>
            </a:r>
          </a:p>
          <a:p>
            <a:r>
              <a:rPr lang="en-US" smtClean="0"/>
              <a:t>Tier 2– Structured, user does data integration</a:t>
            </a:r>
          </a:p>
          <a:p>
            <a:pPr lvl="1"/>
            <a:r>
              <a:rPr lang="en-US" smtClean="0"/>
              <a:t>need to document data format</a:t>
            </a:r>
          </a:p>
          <a:p>
            <a:r>
              <a:rPr lang="en-US" smtClean="0"/>
              <a:t>Tier 3 – Structured, provider does data integration</a:t>
            </a:r>
          </a:p>
          <a:p>
            <a:pPr lvl="1"/>
            <a:r>
              <a:rPr lang="en-US" smtClean="0"/>
              <a:t>mapped to community interchange scheme</a:t>
            </a:r>
          </a:p>
          <a:p>
            <a:pPr lvl="1"/>
            <a:r>
              <a:rPr lang="en-US" smtClean="0"/>
              <a:t>provider has to validate format</a:t>
            </a:r>
            <a:endParaRPr lang="en-US" dirty="0"/>
          </a:p>
        </p:txBody>
      </p:sp>
    </p:spTree>
    <p:extLst>
      <p:ext uri="{BB962C8B-B14F-4D97-AF65-F5344CB8AC3E}">
        <p14:creationId xmlns:p14="http://schemas.microsoft.com/office/powerpoint/2010/main" val="45719112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Catalog</a:t>
            </a:r>
            <a:endParaRPr lang="en-US" dirty="0"/>
          </a:p>
        </p:txBody>
      </p:sp>
      <p:sp>
        <p:nvSpPr>
          <p:cNvPr id="3" name="Content Placeholder 2"/>
          <p:cNvSpPr>
            <a:spLocks noGrp="1"/>
          </p:cNvSpPr>
          <p:nvPr>
            <p:ph idx="1"/>
          </p:nvPr>
        </p:nvSpPr>
        <p:spPr>
          <a:xfrm>
            <a:off x="850383" y="1153854"/>
            <a:ext cx="8077200" cy="4297363"/>
          </a:xfrm>
        </p:spPr>
        <p:txBody>
          <a:bodyPr/>
          <a:lstStyle/>
          <a:p>
            <a:r>
              <a:rPr lang="en-US" dirty="0" smtClean="0"/>
              <a:t>Services:  structured data discovery and access</a:t>
            </a:r>
            <a:endParaRPr lang="en-US" dirty="0"/>
          </a:p>
        </p:txBody>
      </p:sp>
      <p:sp>
        <p:nvSpPr>
          <p:cNvPr id="4" name="Cloud"/>
          <p:cNvSpPr>
            <a:spLocks noChangeAspect="1" noEditPoints="1" noChangeArrowheads="1"/>
          </p:cNvSpPr>
          <p:nvPr/>
        </p:nvSpPr>
        <p:spPr bwMode="auto">
          <a:xfrm>
            <a:off x="5638800" y="2419350"/>
            <a:ext cx="2562768" cy="238125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ctr" anchorCtr="0" compatLnSpc="1">
            <a:prstTxWarp prst="textNoShape">
              <a:avLst/>
            </a:prstTxWarp>
          </a:bodyPr>
          <a:lstStyle/>
          <a:p>
            <a:pPr algn="ctr"/>
            <a:r>
              <a:rPr lang="en-US" sz="2800" b="1" dirty="0" smtClean="0"/>
              <a:t>Data space</a:t>
            </a:r>
            <a:endParaRPr lang="en-US" sz="2800" b="1" dirty="0"/>
          </a:p>
        </p:txBody>
      </p:sp>
      <p:pic>
        <p:nvPicPr>
          <p:cNvPr id="1027" name="Picture 3" descr="C:\Users\srichard\AppData\Local\Microsoft\Windows\Temporary Internet Files\Content.IE5\QA3QMK61\MC900030293[1].wmf"/>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141412" y="4751923"/>
            <a:ext cx="1825625" cy="13985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srichard\AppData\Local\Microsoft\Windows\Temporary Internet Files\Content.IE5\EV1RKNOG\MC900446380[1].wmf"/>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276600" y="2019225"/>
            <a:ext cx="1447800" cy="1409849"/>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p:nvPr/>
        </p:nvCxnSpPr>
        <p:spPr>
          <a:xfrm flipH="1">
            <a:off x="2419350" y="3429074"/>
            <a:ext cx="1162050" cy="1371526"/>
          </a:xfrm>
          <a:prstGeom prst="straightConnector1">
            <a:avLst/>
          </a:prstGeom>
          <a:ln w="38100">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1028" idx="2"/>
          </p:cNvCxnSpPr>
          <p:nvPr/>
        </p:nvCxnSpPr>
        <p:spPr>
          <a:xfrm flipV="1">
            <a:off x="2743200" y="3429074"/>
            <a:ext cx="1257300" cy="1468145"/>
          </a:xfrm>
          <a:prstGeom prst="straightConnector1">
            <a:avLst/>
          </a:prstGeom>
          <a:ln w="38100">
            <a:solidFill>
              <a:schemeClr val="tx2">
                <a:lumMod val="60000"/>
                <a:lumOff val="40000"/>
              </a:schemeClr>
            </a:solidFill>
            <a:tailEnd type="arrow"/>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28" idx="3"/>
          </p:cNvCxnSpPr>
          <p:nvPr/>
        </p:nvCxnSpPr>
        <p:spPr>
          <a:xfrm>
            <a:off x="4724400" y="2724150"/>
            <a:ext cx="1167367" cy="381000"/>
          </a:xfrm>
          <a:prstGeom prst="straightConnector1">
            <a:avLst/>
          </a:prstGeom>
          <a:ln w="381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923516" y="4897219"/>
            <a:ext cx="2278052" cy="1107996"/>
          </a:xfrm>
          <a:prstGeom prst="rect">
            <a:avLst/>
          </a:prstGeom>
          <a:noFill/>
        </p:spPr>
        <p:txBody>
          <a:bodyPr wrap="square" rtlCol="0">
            <a:spAutoFit/>
          </a:bodyPr>
          <a:lstStyle/>
          <a:p>
            <a:pPr algn="ctr"/>
            <a:r>
              <a:rPr lang="en-US" sz="2200" dirty="0" smtClean="0"/>
              <a:t>Data: the World Wide Web </a:t>
            </a:r>
            <a:r>
              <a:rPr lang="en-US" sz="2200" dirty="0"/>
              <a:t>as a file </a:t>
            </a:r>
            <a:r>
              <a:rPr lang="en-US" sz="2200" dirty="0" smtClean="0"/>
              <a:t>system</a:t>
            </a:r>
            <a:endParaRPr lang="en-US" sz="2200" dirty="0"/>
          </a:p>
        </p:txBody>
      </p:sp>
      <p:sp>
        <p:nvSpPr>
          <p:cNvPr id="21" name="TextBox 20"/>
          <p:cNvSpPr txBox="1"/>
          <p:nvPr/>
        </p:nvSpPr>
        <p:spPr>
          <a:xfrm>
            <a:off x="2924174" y="5620494"/>
            <a:ext cx="2790826" cy="769441"/>
          </a:xfrm>
          <a:prstGeom prst="rect">
            <a:avLst/>
          </a:prstGeom>
          <a:noFill/>
        </p:spPr>
        <p:txBody>
          <a:bodyPr wrap="square" rtlCol="0">
            <a:spAutoFit/>
          </a:bodyPr>
          <a:lstStyle/>
          <a:p>
            <a:pPr algn="ctr"/>
            <a:r>
              <a:rPr lang="en-US" sz="2200" dirty="0" smtClean="0"/>
              <a:t>Catalog: registry of available resources</a:t>
            </a:r>
            <a:endParaRPr lang="en-US" sz="2200" dirty="0"/>
          </a:p>
        </p:txBody>
      </p:sp>
      <p:cxnSp>
        <p:nvCxnSpPr>
          <p:cNvPr id="27" name="Straight Arrow Connector 26"/>
          <p:cNvCxnSpPr/>
          <p:nvPr/>
        </p:nvCxnSpPr>
        <p:spPr>
          <a:xfrm flipH="1" flipV="1">
            <a:off x="4724400" y="2952750"/>
            <a:ext cx="990600" cy="304800"/>
          </a:xfrm>
          <a:prstGeom prst="straightConnector1">
            <a:avLst/>
          </a:prstGeom>
          <a:ln w="381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317176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afterEffect">
                                  <p:stCondLst>
                                    <p:cond delay="300"/>
                                  </p:stCondLst>
                                  <p:childTnLst>
                                    <p:set>
                                      <p:cBhvr rctx="PPT">
                                        <p:cTn id="6" dur="indefinite"/>
                                        <p:tgtEl>
                                          <p:spTgt spid="3">
                                            <p:txEl>
                                              <p:pRg st="0" end="0"/>
                                            </p:txEl>
                                          </p:spTgt>
                                        </p:tgtEl>
                                        <p:attrNameLst>
                                          <p:attrName>style.opacity</p:attrName>
                                        </p:attrNameLst>
                                      </p:cBhvr>
                                      <p:to>
                                        <p:strVal val="0.5"/>
                                      </p:to>
                                    </p:set>
                                    <p:animEffect filter="image" prLst="opacity: 0.5">
                                      <p:cBhvr rctx="IE">
                                        <p:cTn id="7" dur="indefinite"/>
                                        <p:tgtEl>
                                          <p:spTgt spid="3">
                                            <p:txEl>
                                              <p:pRg st="0" end="0"/>
                                            </p:txEl>
                                          </p:spTgt>
                                        </p:tgtEl>
                                      </p:cBhvr>
                                    </p:animEffect>
                                  </p:childTnLst>
                                </p:cTn>
                              </p:par>
                            </p:childTnLst>
                          </p:cTn>
                        </p:par>
                        <p:par>
                          <p:cTn id="8" fill="hold">
                            <p:stCondLst>
                              <p:cond delay="300"/>
                            </p:stCondLst>
                            <p:childTnLst>
                              <p:par>
                                <p:cTn id="9" presetID="9" presetClass="emph" presetSubtype="0" grpId="0" nodeType="afterEffect">
                                  <p:stCondLst>
                                    <p:cond delay="300"/>
                                  </p:stCondLst>
                                  <p:childTnLst>
                                    <p:set>
                                      <p:cBhvr rctx="PPT">
                                        <p:cTn id="10" dur="indefinite"/>
                                        <p:tgtEl>
                                          <p:spTgt spid="4"/>
                                        </p:tgtEl>
                                        <p:attrNameLst>
                                          <p:attrName>style.opacity</p:attrName>
                                        </p:attrNameLst>
                                      </p:cBhvr>
                                      <p:to>
                                        <p:strVal val="0.5"/>
                                      </p:to>
                                    </p:set>
                                    <p:animEffect filter="image" prLst="opacity: 0.5">
                                      <p:cBhvr rctx="IE">
                                        <p:cTn id="11" dur="indefinite"/>
                                        <p:tgtEl>
                                          <p:spTgt spid="4"/>
                                        </p:tgtEl>
                                      </p:cBhvr>
                                    </p:animEffect>
                                  </p:childTnLst>
                                </p:cTn>
                              </p:par>
                              <p:par>
                                <p:cTn id="12" presetID="9" presetClass="emph" presetSubtype="0" nodeType="withEffect">
                                  <p:stCondLst>
                                    <p:cond delay="300"/>
                                  </p:stCondLst>
                                  <p:childTnLst>
                                    <p:set>
                                      <p:cBhvr rctx="PPT">
                                        <p:cTn id="13" dur="indefinite"/>
                                        <p:tgtEl>
                                          <p:spTgt spid="1028"/>
                                        </p:tgtEl>
                                        <p:attrNameLst>
                                          <p:attrName>style.opacity</p:attrName>
                                        </p:attrNameLst>
                                      </p:cBhvr>
                                      <p:to>
                                        <p:strVal val="0.5"/>
                                      </p:to>
                                    </p:set>
                                    <p:animEffect filter="image" prLst="opacity: 0.5">
                                      <p:cBhvr rctx="IE">
                                        <p:cTn id="14" dur="indefinite"/>
                                        <p:tgtEl>
                                          <p:spTgt spid="1028"/>
                                        </p:tgtEl>
                                      </p:cBhvr>
                                    </p:animEffect>
                                  </p:childTnLst>
                                </p:cTn>
                              </p:par>
                              <p:par>
                                <p:cTn id="15" presetID="9" presetClass="emph" presetSubtype="0" nodeType="withEffect">
                                  <p:stCondLst>
                                    <p:cond delay="300"/>
                                  </p:stCondLst>
                                  <p:childTnLst>
                                    <p:set>
                                      <p:cBhvr rctx="PPT">
                                        <p:cTn id="16" dur="indefinite"/>
                                        <p:tgtEl>
                                          <p:spTgt spid="9"/>
                                        </p:tgtEl>
                                        <p:attrNameLst>
                                          <p:attrName>style.opacity</p:attrName>
                                        </p:attrNameLst>
                                      </p:cBhvr>
                                      <p:to>
                                        <p:strVal val="0.5"/>
                                      </p:to>
                                    </p:set>
                                    <p:animEffect filter="image" prLst="opacity: 0.5">
                                      <p:cBhvr rctx="IE">
                                        <p:cTn id="17" dur="indefinite"/>
                                        <p:tgtEl>
                                          <p:spTgt spid="9"/>
                                        </p:tgtEl>
                                      </p:cBhvr>
                                    </p:animEffect>
                                  </p:childTnLst>
                                </p:cTn>
                              </p:par>
                              <p:par>
                                <p:cTn id="18" presetID="9" presetClass="emph" presetSubtype="0" nodeType="withEffect">
                                  <p:stCondLst>
                                    <p:cond delay="300"/>
                                  </p:stCondLst>
                                  <p:childTnLst>
                                    <p:set>
                                      <p:cBhvr rctx="PPT">
                                        <p:cTn id="19" dur="indefinite"/>
                                        <p:tgtEl>
                                          <p:spTgt spid="13"/>
                                        </p:tgtEl>
                                        <p:attrNameLst>
                                          <p:attrName>style.opacity</p:attrName>
                                        </p:attrNameLst>
                                      </p:cBhvr>
                                      <p:to>
                                        <p:strVal val="0.5"/>
                                      </p:to>
                                    </p:set>
                                    <p:animEffect filter="image" prLst="opacity: 0.5">
                                      <p:cBhvr rctx="IE">
                                        <p:cTn id="20" dur="indefinite"/>
                                        <p:tgtEl>
                                          <p:spTgt spid="13"/>
                                        </p:tgtEl>
                                      </p:cBhvr>
                                    </p:animEffect>
                                  </p:childTnLst>
                                </p:cTn>
                              </p:par>
                              <p:par>
                                <p:cTn id="21" presetID="9" presetClass="emph" presetSubtype="0" nodeType="withEffect">
                                  <p:stCondLst>
                                    <p:cond delay="300"/>
                                  </p:stCondLst>
                                  <p:childTnLst>
                                    <p:set>
                                      <p:cBhvr rctx="PPT">
                                        <p:cTn id="22" dur="indefinite"/>
                                        <p:tgtEl>
                                          <p:spTgt spid="16"/>
                                        </p:tgtEl>
                                        <p:attrNameLst>
                                          <p:attrName>style.opacity</p:attrName>
                                        </p:attrNameLst>
                                      </p:cBhvr>
                                      <p:to>
                                        <p:strVal val="0.5"/>
                                      </p:to>
                                    </p:set>
                                    <p:animEffect filter="image" prLst="opacity: 0.5">
                                      <p:cBhvr rctx="IE">
                                        <p:cTn id="23" dur="indefinite"/>
                                        <p:tgtEl>
                                          <p:spTgt spid="16"/>
                                        </p:tgtEl>
                                      </p:cBhvr>
                                    </p:animEffect>
                                  </p:childTnLst>
                                </p:cTn>
                              </p:par>
                              <p:par>
                                <p:cTn id="24" presetID="9" presetClass="emph" presetSubtype="0" nodeType="withEffect">
                                  <p:stCondLst>
                                    <p:cond delay="300"/>
                                  </p:stCondLst>
                                  <p:childTnLst>
                                    <p:set>
                                      <p:cBhvr rctx="PPT">
                                        <p:cTn id="25" dur="indefinite"/>
                                        <p:tgtEl>
                                          <p:spTgt spid="27"/>
                                        </p:tgtEl>
                                        <p:attrNameLst>
                                          <p:attrName>style.opacity</p:attrName>
                                        </p:attrNameLst>
                                      </p:cBhvr>
                                      <p:to>
                                        <p:strVal val="0.5"/>
                                      </p:to>
                                    </p:set>
                                    <p:animEffect filter="image" prLst="opacity: 0.5">
                                      <p:cBhvr rctx="IE">
                                        <p:cTn id="26" dur="indefinite"/>
                                        <p:tgtEl>
                                          <p:spTgt spid="27"/>
                                        </p:tgtEl>
                                      </p:cBhvr>
                                    </p:animEffect>
                                  </p:childTnLst>
                                </p:cTn>
                              </p:par>
                              <p:par>
                                <p:cTn id="27" presetID="9" presetClass="emph" presetSubtype="0" grpId="0" nodeType="withEffect">
                                  <p:stCondLst>
                                    <p:cond delay="300"/>
                                  </p:stCondLst>
                                  <p:childTnLst>
                                    <p:set>
                                      <p:cBhvr rctx="PPT">
                                        <p:cTn id="28" dur="indefinite"/>
                                        <p:tgtEl>
                                          <p:spTgt spid="17"/>
                                        </p:tgtEl>
                                        <p:attrNameLst>
                                          <p:attrName>style.opacity</p:attrName>
                                        </p:attrNameLst>
                                      </p:cBhvr>
                                      <p:to>
                                        <p:strVal val="0.5"/>
                                      </p:to>
                                    </p:set>
                                    <p:animEffect filter="image" prLst="opacity: 0.5">
                                      <p:cBhvr rctx="IE">
                                        <p:cTn id="29" dur="indefinite"/>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Metadata Content Model</a:t>
            </a:r>
            <a:endParaRPr lang="en-US" dirty="0"/>
          </a:p>
        </p:txBody>
      </p:sp>
      <p:sp>
        <p:nvSpPr>
          <p:cNvPr id="3" name="Content Placeholder 2"/>
          <p:cNvSpPr>
            <a:spLocks noGrp="1"/>
          </p:cNvSpPr>
          <p:nvPr>
            <p:ph idx="1"/>
          </p:nvPr>
        </p:nvSpPr>
        <p:spPr/>
        <p:txBody>
          <a:bodyPr>
            <a:normAutofit fontScale="77500" lnSpcReduction="20000"/>
          </a:bodyPr>
          <a:lstStyle/>
          <a:p>
            <a:r>
              <a:rPr lang="en-US" smtClean="0"/>
              <a:t>Title</a:t>
            </a:r>
          </a:p>
          <a:p>
            <a:r>
              <a:rPr lang="en-US" smtClean="0"/>
              <a:t>Extent</a:t>
            </a:r>
          </a:p>
          <a:p>
            <a:pPr lvl="1"/>
            <a:r>
              <a:rPr lang="en-US" smtClean="0"/>
              <a:t>Geographic</a:t>
            </a:r>
          </a:p>
          <a:p>
            <a:pPr lvl="1"/>
            <a:r>
              <a:rPr lang="en-US" smtClean="0"/>
              <a:t>Vertical</a:t>
            </a:r>
          </a:p>
          <a:p>
            <a:pPr lvl="1"/>
            <a:r>
              <a:rPr lang="en-US" smtClean="0"/>
              <a:t>Temporal</a:t>
            </a:r>
          </a:p>
          <a:p>
            <a:r>
              <a:rPr lang="en-US" smtClean="0"/>
              <a:t>Access instructions</a:t>
            </a:r>
          </a:p>
          <a:p>
            <a:r>
              <a:rPr lang="en-US" smtClean="0"/>
              <a:t>Description</a:t>
            </a:r>
          </a:p>
          <a:p>
            <a:r>
              <a:rPr lang="en-US" smtClean="0"/>
              <a:t>Keywords</a:t>
            </a:r>
          </a:p>
          <a:p>
            <a:r>
              <a:rPr lang="en-US" smtClean="0"/>
              <a:t>Originator(s)</a:t>
            </a:r>
          </a:p>
          <a:p>
            <a:r>
              <a:rPr lang="en-US" smtClean="0"/>
              <a:t>Date</a:t>
            </a:r>
          </a:p>
          <a:p>
            <a:r>
              <a:rPr lang="en-US" smtClean="0"/>
              <a:t>Resource ID</a:t>
            </a:r>
            <a:endParaRPr lang="en-US" dirty="0"/>
          </a:p>
        </p:txBody>
      </p:sp>
      <p:sp>
        <p:nvSpPr>
          <p:cNvPr id="4" name="Content Placeholder 2"/>
          <p:cNvSpPr txBox="1">
            <a:spLocks/>
          </p:cNvSpPr>
          <p:nvPr/>
        </p:nvSpPr>
        <p:spPr>
          <a:xfrm>
            <a:off x="4419600" y="1371600"/>
            <a:ext cx="3429000" cy="4655174"/>
          </a:xfrm>
          <a:prstGeom prst="rect">
            <a:avLst/>
          </a:prstGeom>
        </p:spPr>
        <p:txBody>
          <a:bodyPr vert="horz">
            <a:normAutofit/>
          </a:bodyPr>
          <a:lst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a:lstStyle>
          <a:p>
            <a:pPr>
              <a:buFont typeface="Arial" pitchFamily="34" charset="0"/>
              <a:buChar char="•"/>
            </a:pPr>
            <a:r>
              <a:rPr lang="en-US" sz="2400" dirty="0">
                <a:solidFill>
                  <a:schemeClr val="tx1">
                    <a:lumMod val="50000"/>
                  </a:schemeClr>
                </a:solidFill>
              </a:rPr>
              <a:t>Access constraints</a:t>
            </a:r>
          </a:p>
          <a:p>
            <a:pPr>
              <a:buFont typeface="Arial" pitchFamily="34" charset="0"/>
              <a:buChar char="•"/>
            </a:pPr>
            <a:r>
              <a:rPr lang="en-US" sz="2400" dirty="0">
                <a:solidFill>
                  <a:schemeClr val="tx1">
                    <a:lumMod val="50000"/>
                  </a:schemeClr>
                </a:solidFill>
              </a:rPr>
              <a:t>Language</a:t>
            </a:r>
          </a:p>
          <a:p>
            <a:pPr>
              <a:buFont typeface="Arial" pitchFamily="34" charset="0"/>
              <a:buChar char="•"/>
            </a:pPr>
            <a:r>
              <a:rPr lang="en-US" sz="2400" dirty="0" smtClean="0">
                <a:solidFill>
                  <a:schemeClr val="tx1">
                    <a:lumMod val="50000"/>
                  </a:schemeClr>
                </a:solidFill>
              </a:rPr>
              <a:t>Quality</a:t>
            </a:r>
          </a:p>
          <a:p>
            <a:pPr>
              <a:buFont typeface="Arial" pitchFamily="34" charset="0"/>
              <a:buChar char="•"/>
            </a:pPr>
            <a:r>
              <a:rPr lang="en-US" sz="2400" dirty="0" smtClean="0">
                <a:solidFill>
                  <a:schemeClr val="tx1">
                    <a:lumMod val="50000"/>
                  </a:schemeClr>
                </a:solidFill>
              </a:rPr>
              <a:t>Lineage</a:t>
            </a:r>
          </a:p>
          <a:p>
            <a:pPr>
              <a:buFont typeface="Arial" pitchFamily="34" charset="0"/>
              <a:buChar char="•"/>
            </a:pPr>
            <a:r>
              <a:rPr lang="en-US" sz="2400" dirty="0">
                <a:solidFill>
                  <a:schemeClr val="tx1">
                    <a:lumMod val="50000"/>
                  </a:schemeClr>
                </a:solidFill>
              </a:rPr>
              <a:t>Citation</a:t>
            </a:r>
          </a:p>
          <a:p>
            <a:pPr>
              <a:buFont typeface="Arial" pitchFamily="34" charset="0"/>
              <a:buChar char="•"/>
            </a:pPr>
            <a:r>
              <a:rPr lang="en-US" sz="2400" dirty="0" smtClean="0">
                <a:solidFill>
                  <a:schemeClr val="tx1">
                    <a:lumMod val="50000"/>
                  </a:schemeClr>
                </a:solidFill>
              </a:rPr>
              <a:t>Distribution </a:t>
            </a:r>
            <a:r>
              <a:rPr lang="en-US" sz="2400" dirty="0">
                <a:solidFill>
                  <a:schemeClr val="tx1">
                    <a:lumMod val="50000"/>
                  </a:schemeClr>
                </a:solidFill>
              </a:rPr>
              <a:t>contact</a:t>
            </a:r>
          </a:p>
          <a:p>
            <a:pPr>
              <a:buFont typeface="Arial" pitchFamily="34" charset="0"/>
              <a:buChar char="•"/>
            </a:pPr>
            <a:r>
              <a:rPr lang="en-US" sz="2400" dirty="0">
                <a:solidFill>
                  <a:schemeClr val="tx1">
                    <a:lumMod val="50000"/>
                  </a:schemeClr>
                </a:solidFill>
              </a:rPr>
              <a:t>Metadata</a:t>
            </a:r>
          </a:p>
          <a:p>
            <a:pPr lvl="1">
              <a:spcBef>
                <a:spcPts val="0"/>
              </a:spcBef>
            </a:pPr>
            <a:r>
              <a:rPr lang="en-US" sz="1800" dirty="0">
                <a:solidFill>
                  <a:schemeClr val="tx1">
                    <a:lumMod val="50000"/>
                  </a:schemeClr>
                </a:solidFill>
              </a:rPr>
              <a:t>Date</a:t>
            </a:r>
          </a:p>
          <a:p>
            <a:pPr lvl="1">
              <a:spcBef>
                <a:spcPts val="0"/>
              </a:spcBef>
            </a:pPr>
            <a:r>
              <a:rPr lang="en-US" sz="1800" dirty="0">
                <a:solidFill>
                  <a:schemeClr val="tx1">
                    <a:lumMod val="50000"/>
                  </a:schemeClr>
                </a:solidFill>
              </a:rPr>
              <a:t>Contact</a:t>
            </a:r>
          </a:p>
          <a:p>
            <a:pPr lvl="1">
              <a:spcBef>
                <a:spcPts val="0"/>
              </a:spcBef>
            </a:pPr>
            <a:r>
              <a:rPr lang="en-US" sz="1800" dirty="0">
                <a:solidFill>
                  <a:schemeClr val="tx1">
                    <a:lumMod val="50000"/>
                  </a:schemeClr>
                </a:solidFill>
              </a:rPr>
              <a:t>Specification</a:t>
            </a:r>
          </a:p>
          <a:p>
            <a:pPr lvl="1">
              <a:spcBef>
                <a:spcPts val="0"/>
              </a:spcBef>
            </a:pPr>
            <a:r>
              <a:rPr lang="en-US" sz="1800" dirty="0" smtClean="0">
                <a:solidFill>
                  <a:schemeClr val="tx1">
                    <a:lumMod val="50000"/>
                  </a:schemeClr>
                </a:solidFill>
              </a:rPr>
              <a:t>Identifier</a:t>
            </a:r>
            <a:endParaRPr lang="en-US" sz="1800" dirty="0">
              <a:solidFill>
                <a:schemeClr val="tx1">
                  <a:lumMod val="50000"/>
                </a:schemeClr>
              </a:solidFill>
            </a:endParaRPr>
          </a:p>
        </p:txBody>
      </p:sp>
      <p:sp>
        <p:nvSpPr>
          <p:cNvPr id="5" name="TextBox 4"/>
          <p:cNvSpPr txBox="1"/>
          <p:nvPr/>
        </p:nvSpPr>
        <p:spPr>
          <a:xfrm>
            <a:off x="1295400" y="6307871"/>
            <a:ext cx="6781800" cy="307777"/>
          </a:xfrm>
          <a:prstGeom prst="rect">
            <a:avLst/>
          </a:prstGeom>
          <a:noFill/>
        </p:spPr>
        <p:txBody>
          <a:bodyPr wrap="square" rtlCol="0">
            <a:spAutoFit/>
          </a:bodyPr>
          <a:lstStyle/>
          <a:p>
            <a:r>
              <a:rPr lang="en-US" sz="1400" dirty="0">
                <a:solidFill>
                  <a:schemeClr val="tx1">
                    <a:lumMod val="50000"/>
                  </a:schemeClr>
                </a:solidFill>
              </a:rPr>
              <a:t>Online document: http://lab.usgin.org/profiles/doc/metadata-content-recommendations</a:t>
            </a:r>
          </a:p>
        </p:txBody>
      </p:sp>
    </p:spTree>
    <p:extLst>
      <p:ext uri="{BB962C8B-B14F-4D97-AF65-F5344CB8AC3E}">
        <p14:creationId xmlns:p14="http://schemas.microsoft.com/office/powerpoint/2010/main" val="406084138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 end="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3" end="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4" end="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8" end="8"/>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9" end="9"/>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Outline</a:t>
            </a:r>
            <a:endParaRPr lang="en-US" dirty="0"/>
          </a:p>
        </p:txBody>
      </p:sp>
      <p:sp>
        <p:nvSpPr>
          <p:cNvPr id="3" name="Content Placeholder 2"/>
          <p:cNvSpPr>
            <a:spLocks noGrp="1"/>
          </p:cNvSpPr>
          <p:nvPr>
            <p:ph idx="1"/>
          </p:nvPr>
        </p:nvSpPr>
        <p:spPr/>
        <p:txBody>
          <a:bodyPr>
            <a:normAutofit/>
          </a:bodyPr>
          <a:lstStyle/>
          <a:p>
            <a:r>
              <a:rPr lang="en-US" dirty="0" smtClean="0"/>
              <a:t>Overview: What and Why</a:t>
            </a:r>
          </a:p>
          <a:p>
            <a:r>
              <a:rPr lang="en-US" dirty="0" smtClean="0"/>
              <a:t>How it is put together</a:t>
            </a:r>
          </a:p>
          <a:p>
            <a:r>
              <a:rPr lang="en-US" dirty="0" smtClean="0"/>
              <a:t>How does it work</a:t>
            </a:r>
          </a:p>
        </p:txBody>
      </p:sp>
    </p:spTree>
    <p:extLst>
      <p:ext uri="{BB962C8B-B14F-4D97-AF65-F5344CB8AC3E}">
        <p14:creationId xmlns:p14="http://schemas.microsoft.com/office/powerpoint/2010/main" val="2593939162"/>
      </p:ext>
    </p:extLst>
  </p:cSld>
  <p:clrMapOvr>
    <a:masterClrMapping/>
  </p:clrMapOvr>
  <p:transition spd="slow">
    <p:wipe dir="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69632"/>
            <a:ext cx="8077200" cy="943751"/>
          </a:xfrm>
        </p:spPr>
        <p:txBody>
          <a:bodyPr/>
          <a:lstStyle/>
          <a:p>
            <a:r>
              <a:rPr lang="en-US" dirty="0" smtClean="0"/>
              <a:t>Metadata cloud</a:t>
            </a:r>
            <a:endParaRPr lang="en-US" dirty="0"/>
          </a:p>
        </p:txBody>
      </p:sp>
      <p:sp>
        <p:nvSpPr>
          <p:cNvPr id="3" name="Content Placeholder 2"/>
          <p:cNvSpPr>
            <a:spLocks noGrp="1"/>
          </p:cNvSpPr>
          <p:nvPr>
            <p:ph idx="1"/>
          </p:nvPr>
        </p:nvSpPr>
        <p:spPr>
          <a:xfrm>
            <a:off x="1755888" y="1417782"/>
            <a:ext cx="3664178" cy="1262711"/>
          </a:xfrm>
        </p:spPr>
        <p:txBody>
          <a:bodyPr>
            <a:normAutofit/>
          </a:bodyPr>
          <a:lstStyle/>
          <a:p>
            <a:pPr>
              <a:spcBef>
                <a:spcPts val="0"/>
              </a:spcBef>
            </a:pPr>
            <a:r>
              <a:rPr lang="en-US" sz="2400" dirty="0" smtClean="0"/>
              <a:t>NGDS aggregator: collect metadata for all NGDS resources</a:t>
            </a:r>
          </a:p>
        </p:txBody>
      </p:sp>
      <p:pic>
        <p:nvPicPr>
          <p:cNvPr id="4" name="Picture 3" descr="C:\Users\srichard\AppData\Local\Microsoft\Windows\Temporary Internet Files\Content.IE5\QA3QMK61\MC900030293[1].wmf"/>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322812" y="3818184"/>
            <a:ext cx="762000" cy="58375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srichard\AppData\Local\Microsoft\Windows\Temporary Internet Files\Content.IE5\QA3QMK61\MC900030293[1].wmf"/>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010448" y="1470819"/>
            <a:ext cx="1825625" cy="13985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srichard\AppData\Local\Microsoft\Windows\Temporary Internet Files\Content.IE5\QA3QMK61\MC900030293[1].wmf"/>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172200" y="3785534"/>
            <a:ext cx="1147432" cy="8790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Users\srichard\AppData\Local\Microsoft\Windows\Temporary Internet Files\Content.IE5\QA3QMK61\MC900030293[1].wmf"/>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376047" y="2791155"/>
            <a:ext cx="1109663" cy="8500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Users\srichard\AppData\Local\Microsoft\Windows\Temporary Internet Files\Content.IE5\W9EH4DMP\MC900441448[1].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930878" y="4335706"/>
            <a:ext cx="990600" cy="990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srichard\AppData\Local\Microsoft\Windows\Temporary Internet Files\Content.IE5\W9EH4DMP\MC900441448[1].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724400" y="4939918"/>
            <a:ext cx="990600" cy="9906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srichard\AppData\Local\Microsoft\Windows\Temporary Internet Files\Content.IE5\W9EH4DMP\MC900441448[1].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848600" y="4091430"/>
            <a:ext cx="990600" cy="990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p:nvPr/>
        </p:nvCxnSpPr>
        <p:spPr>
          <a:xfrm flipV="1">
            <a:off x="4426178" y="2542937"/>
            <a:ext cx="745331" cy="3810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4601765" y="2807585"/>
            <a:ext cx="998935" cy="159435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5943600" y="2971800"/>
            <a:ext cx="533400" cy="914400"/>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4084812" y="2741044"/>
            <a:ext cx="1269206" cy="107714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5486400" y="2971800"/>
            <a:ext cx="228600" cy="19050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flipV="1">
            <a:off x="6324600" y="2933700"/>
            <a:ext cx="1828800" cy="129135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073" name="Rectangle 3072"/>
          <p:cNvSpPr/>
          <p:nvPr/>
        </p:nvSpPr>
        <p:spPr>
          <a:xfrm>
            <a:off x="2254477" y="4939918"/>
            <a:ext cx="2667001" cy="937949"/>
          </a:xfrm>
          <a:prstGeom prst="rect">
            <a:avLst/>
          </a:prstGeom>
        </p:spPr>
        <p:txBody>
          <a:bodyPr wrap="square">
            <a:spAutoFit/>
          </a:bodyPr>
          <a:lstStyle/>
          <a:p>
            <a:pPr marL="342900" indent="-342900">
              <a:lnSpc>
                <a:spcPct val="120000"/>
              </a:lnSpc>
              <a:buFont typeface="Arial" pitchFamily="34" charset="0"/>
              <a:buChar char="•"/>
            </a:pPr>
            <a:r>
              <a:rPr lang="en-US" sz="2400" dirty="0">
                <a:solidFill>
                  <a:schemeClr val="tx1">
                    <a:lumMod val="50000"/>
                  </a:schemeClr>
                </a:solidFill>
                <a:latin typeface="+mj-lt"/>
              </a:rPr>
              <a:t>Metadata contributors</a:t>
            </a:r>
          </a:p>
        </p:txBody>
      </p:sp>
      <p:cxnSp>
        <p:nvCxnSpPr>
          <p:cNvPr id="3077" name="Straight Arrow Connector 3076"/>
          <p:cNvCxnSpPr/>
          <p:nvPr/>
        </p:nvCxnSpPr>
        <p:spPr>
          <a:xfrm flipV="1">
            <a:off x="6305549" y="1524000"/>
            <a:ext cx="857251" cy="304800"/>
          </a:xfrm>
          <a:prstGeom prst="straightConnector1">
            <a:avLst/>
          </a:prstGeom>
          <a:ln w="38100">
            <a:solidFill>
              <a:srgbClr val="FFC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7162800" y="1213383"/>
            <a:ext cx="1677046" cy="1467110"/>
            <a:chOff x="7162800" y="1213383"/>
            <a:chExt cx="1677046" cy="1467110"/>
          </a:xfrm>
        </p:grpSpPr>
        <p:pic>
          <p:nvPicPr>
            <p:cNvPr id="2050" name="Picture 2"/>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162800" y="1213383"/>
              <a:ext cx="1677046" cy="1082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78" name="TextBox 3077"/>
            <p:cNvSpPr txBox="1"/>
            <p:nvPr/>
          </p:nvSpPr>
          <p:spPr>
            <a:xfrm>
              <a:off x="7319632" y="2311161"/>
              <a:ext cx="1492716" cy="369332"/>
            </a:xfrm>
            <a:prstGeom prst="rect">
              <a:avLst/>
            </a:prstGeom>
            <a:noFill/>
          </p:spPr>
          <p:txBody>
            <a:bodyPr wrap="none" rtlCol="0">
              <a:spAutoFit/>
            </a:bodyPr>
            <a:lstStyle/>
            <a:p>
              <a:r>
                <a:rPr lang="en-US" dirty="0" smtClean="0"/>
                <a:t>NGDS portal</a:t>
              </a:r>
              <a:endParaRPr lang="en-US" dirty="0"/>
            </a:p>
          </p:txBody>
        </p:sp>
      </p:grpSp>
      <p:grpSp>
        <p:nvGrpSpPr>
          <p:cNvPr id="3087" name="Group 3086"/>
          <p:cNvGrpSpPr/>
          <p:nvPr/>
        </p:nvGrpSpPr>
        <p:grpSpPr>
          <a:xfrm>
            <a:off x="5685662" y="4548630"/>
            <a:ext cx="2667763" cy="1066351"/>
            <a:chOff x="5685662" y="4548630"/>
            <a:chExt cx="2667763" cy="1066351"/>
          </a:xfrm>
        </p:grpSpPr>
        <p:pic>
          <p:nvPicPr>
            <p:cNvPr id="40" name="Picture 2" descr="C:\Users\srichard\AppData\Local\Microsoft\Windows\Temporary Internet Files\Content.IE5\W9EH4DMP\MC900441448[1].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685662" y="4796280"/>
              <a:ext cx="638938" cy="63893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C:\Users\srichard\AppData\Local\Microsoft\Windows\Temporary Internet Files\Content.IE5\W9EH4DMP\MC900441448[1].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7705725" y="4849873"/>
              <a:ext cx="6477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C:\Users\srichard\AppData\Local\Microsoft\Windows\Temporary Internet Files\Content.IE5\QA3QMK61\MC900030293[1].wmf"/>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091237" y="5286617"/>
              <a:ext cx="428625" cy="328364"/>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Straight Arrow Connector 43"/>
            <p:cNvCxnSpPr/>
            <p:nvPr/>
          </p:nvCxnSpPr>
          <p:spPr>
            <a:xfrm flipV="1">
              <a:off x="6172200" y="4548630"/>
              <a:ext cx="347662" cy="32817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flipV="1">
              <a:off x="7162800" y="4548630"/>
              <a:ext cx="692944" cy="41173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endCxn id="6" idx="2"/>
            </p:cNvCxnSpPr>
            <p:nvPr/>
          </p:nvCxnSpPr>
          <p:spPr>
            <a:xfrm flipV="1">
              <a:off x="6477000" y="4664567"/>
              <a:ext cx="268916" cy="62205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grpSp>
        <p:nvGrpSpPr>
          <p:cNvPr id="3089" name="Group 3088"/>
          <p:cNvGrpSpPr/>
          <p:nvPr/>
        </p:nvGrpSpPr>
        <p:grpSpPr>
          <a:xfrm>
            <a:off x="5463942" y="4659232"/>
            <a:ext cx="2270357" cy="1761501"/>
            <a:chOff x="5463942" y="4659232"/>
            <a:chExt cx="2270357" cy="1761501"/>
          </a:xfrm>
        </p:grpSpPr>
        <p:pic>
          <p:nvPicPr>
            <p:cNvPr id="3079" name="Picture 6" descr="http://www.examiner.com/images/blog/wysiwyg/image/portal(1).jp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7162800" y="5563484"/>
              <a:ext cx="571499" cy="857249"/>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Straight Arrow Connector 52"/>
            <p:cNvCxnSpPr/>
            <p:nvPr/>
          </p:nvCxnSpPr>
          <p:spPr>
            <a:xfrm>
              <a:off x="6866085" y="4659232"/>
              <a:ext cx="552451" cy="1332876"/>
            </a:xfrm>
            <a:prstGeom prst="straightConnector1">
              <a:avLst/>
            </a:prstGeom>
            <a:ln w="38100">
              <a:solidFill>
                <a:srgbClr val="FFC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5463942" y="5967031"/>
              <a:ext cx="1518364" cy="369332"/>
            </a:xfrm>
            <a:prstGeom prst="rect">
              <a:avLst/>
            </a:prstGeom>
            <a:noFill/>
          </p:spPr>
          <p:txBody>
            <a:bodyPr wrap="none" rtlCol="0">
              <a:spAutoFit/>
            </a:bodyPr>
            <a:lstStyle/>
            <a:p>
              <a:r>
                <a:rPr lang="en-US" dirty="0" smtClean="0"/>
                <a:t>Other portals</a:t>
              </a:r>
              <a:endParaRPr lang="en-US" dirty="0"/>
            </a:p>
          </p:txBody>
        </p:sp>
      </p:grpSp>
      <p:cxnSp>
        <p:nvCxnSpPr>
          <p:cNvPr id="33" name="Straight Arrow Connector 32"/>
          <p:cNvCxnSpPr/>
          <p:nvPr/>
        </p:nvCxnSpPr>
        <p:spPr>
          <a:xfrm flipV="1">
            <a:off x="3815005" y="3479667"/>
            <a:ext cx="1" cy="444633"/>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839544" y="4335706"/>
            <a:ext cx="245268" cy="29311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35" name="Content Placeholder 2"/>
          <p:cNvSpPr txBox="1">
            <a:spLocks/>
          </p:cNvSpPr>
          <p:nvPr/>
        </p:nvSpPr>
        <p:spPr bwMode="auto">
          <a:xfrm>
            <a:off x="5486400" y="247451"/>
            <a:ext cx="3238500" cy="1223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defTabSz="457200" rtl="0" eaLnBrk="0" fontAlgn="base" hangingPunct="0">
              <a:spcBef>
                <a:spcPct val="20000"/>
              </a:spcBef>
              <a:spcAft>
                <a:spcPct val="0"/>
              </a:spcAft>
              <a:buFont typeface="Arial" pitchFamily="34" charset="0"/>
              <a:buChar char="•"/>
              <a:defRPr sz="2000" kern="1200">
                <a:solidFill>
                  <a:srgbClr val="292929"/>
                </a:solidFill>
                <a:latin typeface="Calibri"/>
                <a:ea typeface="ＭＳ Ｐゴシック" pitchFamily="-108" charset="-128"/>
                <a:cs typeface="Calibri"/>
              </a:defRPr>
            </a:lvl1pPr>
            <a:lvl2pPr marL="742950" indent="-285750" algn="l" defTabSz="457200" rtl="0" eaLnBrk="0" fontAlgn="base" hangingPunct="0">
              <a:spcBef>
                <a:spcPct val="20000"/>
              </a:spcBef>
              <a:spcAft>
                <a:spcPct val="0"/>
              </a:spcAft>
              <a:buFont typeface="Arial" pitchFamily="34" charset="0"/>
              <a:buChar char="–"/>
              <a:defRPr sz="1800" kern="1200">
                <a:solidFill>
                  <a:srgbClr val="292929"/>
                </a:solidFill>
                <a:latin typeface="Calibri"/>
                <a:ea typeface="ＭＳ Ｐゴシック" pitchFamily="-108" charset="-128"/>
                <a:cs typeface="Calibri"/>
              </a:defRPr>
            </a:lvl2pPr>
            <a:lvl3pPr marL="1143000" indent="-228600" algn="l" defTabSz="457200" rtl="0" eaLnBrk="0" fontAlgn="base" hangingPunct="0">
              <a:spcBef>
                <a:spcPct val="20000"/>
              </a:spcBef>
              <a:spcAft>
                <a:spcPct val="0"/>
              </a:spcAft>
              <a:buFont typeface="Arial" pitchFamily="34" charset="0"/>
              <a:buChar char="•"/>
              <a:defRPr sz="1400" kern="1200">
                <a:solidFill>
                  <a:srgbClr val="292929"/>
                </a:solidFill>
                <a:latin typeface="Calibri"/>
                <a:ea typeface="ＭＳ Ｐゴシック" pitchFamily="-108" charset="-128"/>
                <a:cs typeface="Calibri"/>
              </a:defRPr>
            </a:lvl3pPr>
            <a:lvl4pPr marL="1600200" indent="-228600" algn="l" defTabSz="457200" rtl="0" eaLnBrk="0" fontAlgn="base" hangingPunct="0">
              <a:spcBef>
                <a:spcPct val="20000"/>
              </a:spcBef>
              <a:spcAft>
                <a:spcPct val="0"/>
              </a:spcAft>
              <a:buFont typeface="Arial" pitchFamily="34" charset="0"/>
              <a:buChar char="–"/>
              <a:defRPr sz="1400" kern="1200">
                <a:solidFill>
                  <a:srgbClr val="292929"/>
                </a:solidFill>
                <a:latin typeface="Calibri"/>
                <a:ea typeface="ＭＳ Ｐゴシック" pitchFamily="-108" charset="-128"/>
                <a:cs typeface="Calibri"/>
              </a:defRPr>
            </a:lvl4pPr>
            <a:lvl5pPr marL="2057400" indent="-228600" algn="l" defTabSz="457200" rtl="0" eaLnBrk="0" fontAlgn="base" hangingPunct="0">
              <a:spcBef>
                <a:spcPct val="20000"/>
              </a:spcBef>
              <a:spcAft>
                <a:spcPct val="0"/>
              </a:spcAft>
              <a:buFont typeface="Arial" pitchFamily="34" charset="0"/>
              <a:buChar char="»"/>
              <a:defRPr sz="1400" kern="1200">
                <a:solidFill>
                  <a:srgbClr val="292929"/>
                </a:solidFill>
                <a:latin typeface="Calibri"/>
                <a:ea typeface="ＭＳ Ｐゴシック" pitchFamily="-108" charset="-128"/>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pPr>
            <a:r>
              <a:rPr lang="en-US" dirty="0" smtClean="0">
                <a:solidFill>
                  <a:schemeClr val="tx1">
                    <a:lumMod val="50000"/>
                  </a:schemeClr>
                </a:solidFill>
                <a:latin typeface="+mj-lt"/>
              </a:rPr>
              <a:t>NGDS portal – access point for geothermal community</a:t>
            </a:r>
          </a:p>
        </p:txBody>
      </p:sp>
    </p:spTree>
    <p:extLst>
      <p:ext uri="{BB962C8B-B14F-4D97-AF65-F5344CB8AC3E}">
        <p14:creationId xmlns:p14="http://schemas.microsoft.com/office/powerpoint/2010/main" val="53536430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8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77"/>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nodeType="afterEffect">
                                  <p:stCondLst>
                                    <p:cond delay="1000"/>
                                  </p:stCondLst>
                                  <p:childTnLst>
                                    <p:set>
                                      <p:cBhvr>
                                        <p:cTn id="37" dur="1" fill="hold">
                                          <p:stCondLst>
                                            <p:cond delay="0"/>
                                          </p:stCondLst>
                                        </p:cTn>
                                        <p:tgtEl>
                                          <p:spTgt spid="30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Content Placeholder 7"/>
          <p:cNvSpPr>
            <a:spLocks noGrp="1"/>
          </p:cNvSpPr>
          <p:nvPr>
            <p:ph sz="half" idx="4294967295"/>
          </p:nvPr>
        </p:nvSpPr>
        <p:spPr>
          <a:xfrm>
            <a:off x="609600" y="1524000"/>
            <a:ext cx="3581400" cy="4114800"/>
          </a:xfrm>
        </p:spPr>
        <p:txBody>
          <a:bodyPr/>
          <a:lstStyle/>
          <a:p>
            <a:pPr marL="273050" indent="-273050" eaLnBrk="1" hangingPunct="1"/>
            <a:r>
              <a:rPr lang="en-US" sz="2500" dirty="0" smtClean="0">
                <a:latin typeface="Arial" pitchFamily="34" charset="0"/>
                <a:cs typeface="Arial" pitchFamily="34" charset="0"/>
              </a:rPr>
              <a:t>Generate and manage metadata</a:t>
            </a:r>
          </a:p>
          <a:p>
            <a:pPr marL="273050" indent="-273050" eaLnBrk="1" hangingPunct="1"/>
            <a:r>
              <a:rPr lang="en-US" sz="2500" dirty="0" smtClean="0">
                <a:latin typeface="Arial" pitchFamily="34" charset="0"/>
                <a:cs typeface="Arial" pitchFamily="34" charset="0"/>
              </a:rPr>
              <a:t>Registry of resources</a:t>
            </a:r>
          </a:p>
          <a:p>
            <a:pPr marL="273050" indent="-273050" eaLnBrk="1" hangingPunct="1"/>
            <a:r>
              <a:rPr lang="en-US" sz="2500" dirty="0" smtClean="0">
                <a:latin typeface="Arial" pitchFamily="34" charset="0"/>
                <a:cs typeface="Arial" pitchFamily="34" charset="0"/>
              </a:rPr>
              <a:t>Upload capability</a:t>
            </a:r>
          </a:p>
          <a:p>
            <a:pPr marL="273050" indent="-273050" eaLnBrk="1" hangingPunct="1"/>
            <a:r>
              <a:rPr lang="en-US" sz="2500" dirty="0" err="1" smtClean="0">
                <a:latin typeface="Arial" pitchFamily="34" charset="0"/>
                <a:cs typeface="Arial" pitchFamily="34" charset="0"/>
              </a:rPr>
              <a:t>Django</a:t>
            </a:r>
            <a:r>
              <a:rPr lang="en-US" sz="2500" dirty="0" smtClean="0">
                <a:latin typeface="Arial" pitchFamily="34" charset="0"/>
                <a:cs typeface="Arial" pitchFamily="34" charset="0"/>
              </a:rPr>
              <a:t>/</a:t>
            </a:r>
            <a:r>
              <a:rPr lang="en-US" sz="2500" dirty="0" err="1" smtClean="0">
                <a:latin typeface="Arial" pitchFamily="34" charset="0"/>
                <a:cs typeface="Arial" pitchFamily="34" charset="0"/>
              </a:rPr>
              <a:t>NodeJS</a:t>
            </a:r>
            <a:r>
              <a:rPr lang="en-US" sz="2500" dirty="0" smtClean="0">
                <a:latin typeface="Arial" pitchFamily="34" charset="0"/>
                <a:cs typeface="Arial" pitchFamily="34" charset="0"/>
              </a:rPr>
              <a:t> implementation</a:t>
            </a:r>
          </a:p>
          <a:p>
            <a:pPr marL="273050" indent="-273050" eaLnBrk="1" hangingPunct="1">
              <a:buFontTx/>
              <a:buNone/>
            </a:pPr>
            <a:r>
              <a:rPr lang="en-US" sz="2500" dirty="0" smtClean="0">
                <a:latin typeface="Arial" pitchFamily="34" charset="0"/>
                <a:cs typeface="Arial" pitchFamily="34" charset="0"/>
              </a:rPr>
              <a:t> </a:t>
            </a:r>
          </a:p>
          <a:p>
            <a:pPr marL="273050" indent="-273050" eaLnBrk="1" hangingPunct="1">
              <a:buFontTx/>
              <a:buNone/>
            </a:pPr>
            <a:endParaRPr lang="en-US" sz="2500" dirty="0" smtClean="0">
              <a:latin typeface="Arial" pitchFamily="34" charset="0"/>
              <a:cs typeface="Arial" pitchFamily="34" charset="0"/>
            </a:endParaRPr>
          </a:p>
        </p:txBody>
      </p:sp>
      <p:sp>
        <p:nvSpPr>
          <p:cNvPr id="4106" name="Title 3"/>
          <p:cNvSpPr>
            <a:spLocks noGrp="1"/>
          </p:cNvSpPr>
          <p:nvPr>
            <p:ph type="title" idx="4294967295"/>
          </p:nvPr>
        </p:nvSpPr>
        <p:spPr>
          <a:xfrm>
            <a:off x="609600" y="76200"/>
            <a:ext cx="7010400" cy="715963"/>
          </a:xfrm>
          <a:ln>
            <a:miter lim="800000"/>
            <a:headEnd/>
            <a:tailEnd/>
          </a:ln>
        </p:spPr>
        <p:txBody>
          <a:bodyPr anchor="b"/>
          <a:lstStyle/>
          <a:p>
            <a:pPr eaLnBrk="1" hangingPunct="1">
              <a:defRPr/>
            </a:pPr>
            <a:r>
              <a:rPr lang="en-US" sz="3200" b="1" dirty="0" smtClean="0">
                <a:ln w="1905"/>
              </a:rPr>
              <a:t>Metadata Repository Tool</a:t>
            </a:r>
            <a:endParaRPr lang="en-US" sz="3200" b="1" dirty="0">
              <a:ln w="1905"/>
            </a:endParaRPr>
          </a:p>
        </p:txBody>
      </p:sp>
      <p:pic>
        <p:nvPicPr>
          <p:cNvPr id="1026"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038601" y="1323040"/>
            <a:ext cx="4902198" cy="3204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038600" y="2896354"/>
            <a:ext cx="4640346" cy="34917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2341759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7170"/>
                                        </p:tgtEl>
                                        <p:attrNameLst>
                                          <p:attrName>style.visibility</p:attrName>
                                        </p:attrNameLst>
                                      </p:cBhvr>
                                      <p:to>
                                        <p:strVal val="visible"/>
                                      </p:to>
                                    </p:set>
                                  </p:childTnLst>
                                </p:cTn>
                              </p:par>
                            </p:childTnLst>
                          </p:cTn>
                        </p:par>
                        <p:par>
                          <p:cTn id="7" fill="hold">
                            <p:stCondLst>
                              <p:cond delay="1000"/>
                            </p:stCondLst>
                            <p:childTnLst>
                              <p:par>
                                <p:cTn id="8" presetID="1" presetClass="exit" presetSubtype="0" fill="hold" nodeType="afterEffect">
                                  <p:stCondLst>
                                    <p:cond delay="0"/>
                                  </p:stCondLst>
                                  <p:childTnLst>
                                    <p:set>
                                      <p:cBhvr>
                                        <p:cTn id="9" dur="1" fill="hold">
                                          <p:stCondLst>
                                            <p:cond delay="0"/>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965200" y="1114774"/>
            <a:ext cx="7302500" cy="49431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2"/>
          <p:cNvSpPr>
            <a:spLocks noGrp="1"/>
          </p:cNvSpPr>
          <p:nvPr>
            <p:ph type="title"/>
          </p:nvPr>
        </p:nvSpPr>
        <p:spPr/>
        <p:txBody>
          <a:bodyPr/>
          <a:lstStyle/>
          <a:p>
            <a:r>
              <a:rPr lang="en-US" smtClean="0"/>
              <a:t>Search Client</a:t>
            </a:r>
            <a:endParaRPr lang="en-US" dirty="0"/>
          </a:p>
        </p:txBody>
      </p:sp>
      <p:sp>
        <p:nvSpPr>
          <p:cNvPr id="4" name="Rectangle 3"/>
          <p:cNvSpPr/>
          <p:nvPr/>
        </p:nvSpPr>
        <p:spPr>
          <a:xfrm>
            <a:off x="1066800" y="5486400"/>
            <a:ext cx="762000" cy="228600"/>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075"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970132" y="4614862"/>
            <a:ext cx="1392068" cy="1743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836572" y="5952723"/>
            <a:ext cx="5867400" cy="533400"/>
          </a:xfrm>
          <a:prstGeom prst="rect">
            <a:avLst/>
          </a:prstGeom>
        </p:spPr>
        <p:txBody>
          <a:bodyPr vert="horz" wrap="square" lIns="91440" tIns="45720" rIns="91440" bIns="45720" rtlCol="0">
            <a:norm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r>
              <a:rPr kumimoji="0" lang="en-US" sz="2323" b="1" i="0" u="none" strike="noStrike" kern="1200" cap="none" spc="0" normalizeH="0" baseline="0" noProof="0" dirty="0" smtClean="0">
                <a:ln>
                  <a:noFill/>
                </a:ln>
                <a:effectLst/>
                <a:uLnTx/>
                <a:uFillTx/>
                <a:latin typeface="Arial" pitchFamily="34" charset="0"/>
                <a:cs typeface="Arial" pitchFamily="34" charset="0"/>
              </a:rPr>
              <a:t>Uses CSW interface</a:t>
            </a:r>
          </a:p>
        </p:txBody>
      </p:sp>
    </p:spTree>
    <p:extLst>
      <p:ext uri="{BB962C8B-B14F-4D97-AF65-F5344CB8AC3E}">
        <p14:creationId xmlns:p14="http://schemas.microsoft.com/office/powerpoint/2010/main" val="400977573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075"/>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914400" y="1266825"/>
            <a:ext cx="7874000" cy="5022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5"/>
          <p:cNvSpPr>
            <a:spLocks noChangeArrowheads="1"/>
          </p:cNvSpPr>
          <p:nvPr/>
        </p:nvSpPr>
        <p:spPr bwMode="auto">
          <a:xfrm>
            <a:off x="3429000" y="1524000"/>
            <a:ext cx="381000" cy="381000"/>
          </a:xfrm>
          <a:prstGeom prst="ellipse">
            <a:avLst/>
          </a:prstGeom>
          <a:noFill/>
          <a:ln w="603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74" name="Rectangle 2"/>
          <p:cNvSpPr>
            <a:spLocks noGrp="1" noChangeArrowheads="1"/>
          </p:cNvSpPr>
          <p:nvPr>
            <p:ph type="title"/>
          </p:nvPr>
        </p:nvSpPr>
        <p:spPr>
          <a:xfrm>
            <a:off x="762000" y="269632"/>
            <a:ext cx="8077200" cy="797168"/>
          </a:xfrm>
        </p:spPr>
        <p:txBody>
          <a:bodyPr/>
          <a:lstStyle/>
          <a:p>
            <a:r>
              <a:rPr lang="en-US" dirty="0" smtClean="0"/>
              <a:t>ArcGIS CSW Client</a:t>
            </a:r>
            <a:endParaRPr lang="en-US" dirty="0"/>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8713" y="892175"/>
            <a:ext cx="4371975" cy="577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677" name="Oval 5"/>
          <p:cNvSpPr>
            <a:spLocks noChangeArrowheads="1"/>
          </p:cNvSpPr>
          <p:nvPr/>
        </p:nvSpPr>
        <p:spPr bwMode="auto">
          <a:xfrm>
            <a:off x="5487988" y="6172200"/>
            <a:ext cx="1295400" cy="419100"/>
          </a:xfrm>
          <a:prstGeom prst="ellipse">
            <a:avLst/>
          </a:prstGeom>
          <a:noFill/>
          <a:ln w="603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1632276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childTnLst>
                                </p:cTn>
                              </p:par>
                              <p:par>
                                <p:cTn id="12" presetID="9" presetClass="emph" presetSubtype="0" nodeType="withEffect">
                                  <p:stCondLst>
                                    <p:cond delay="0"/>
                                  </p:stCondLst>
                                  <p:childTnLst>
                                    <p:set>
                                      <p:cBhvr rctx="PPT">
                                        <p:cTn id="13" dur="indefinite"/>
                                        <p:tgtEl>
                                          <p:spTgt spid="5123"/>
                                        </p:tgtEl>
                                        <p:attrNameLst>
                                          <p:attrName>style.opacity</p:attrName>
                                        </p:attrNameLst>
                                      </p:cBhvr>
                                      <p:to>
                                        <p:strVal val="0.5"/>
                                      </p:to>
                                    </p:set>
                                    <p:animEffect filter="image" prLst="opacity: 0.5">
                                      <p:cBhvr rctx="IE">
                                        <p:cTn id="14" dur="indefinite"/>
                                        <p:tgtEl>
                                          <p:spTgt spid="5123"/>
                                        </p:tgtEl>
                                      </p:cBhvr>
                                    </p:animEffect>
                                  </p:childTnLst>
                                </p:cTn>
                              </p:par>
                            </p:childTnLst>
                          </p:cTn>
                        </p:par>
                        <p:par>
                          <p:cTn id="15" fill="hold">
                            <p:stCondLst>
                              <p:cond delay="0"/>
                            </p:stCondLst>
                            <p:childTnLst>
                              <p:par>
                                <p:cTn id="16" presetID="10" presetClass="entr" presetSubtype="0" fill="hold" grpId="0" nodeType="afterEffect">
                                  <p:stCondLst>
                                    <p:cond delay="500"/>
                                  </p:stCondLst>
                                  <p:childTnLst>
                                    <p:set>
                                      <p:cBhvr>
                                        <p:cTn id="17" dur="1" fill="hold">
                                          <p:stCondLst>
                                            <p:cond delay="0"/>
                                          </p:stCondLst>
                                        </p:cTn>
                                        <p:tgtEl>
                                          <p:spTgt spid="28677"/>
                                        </p:tgtEl>
                                        <p:attrNameLst>
                                          <p:attrName>style.visibility</p:attrName>
                                        </p:attrNameLst>
                                      </p:cBhvr>
                                      <p:to>
                                        <p:strVal val="visible"/>
                                      </p:to>
                                    </p:set>
                                    <p:animEffect transition="in" filter="fade">
                                      <p:cBhvr>
                                        <p:cTn id="18" dur="500"/>
                                        <p:tgtEl>
                                          <p:spTgt spid="286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867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mtClean="0"/>
              <a:t>Display map in ArcMap</a:t>
            </a:r>
            <a:endParaRPr lang="en-US" dirty="0"/>
          </a:p>
        </p:txBody>
      </p:sp>
      <p:pic>
        <p:nvPicPr>
          <p:cNvPr id="6146"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24000" y="1219200"/>
            <a:ext cx="6286500" cy="5022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2553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Tier 3: Information Exchanges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Conventions for how information will be sent between computers</a:t>
            </a:r>
          </a:p>
          <a:p>
            <a:pPr lvl="1"/>
            <a:r>
              <a:rPr lang="en-US" dirty="0" smtClean="0"/>
              <a:t>Designed for consumption by computer software</a:t>
            </a:r>
          </a:p>
          <a:p>
            <a:r>
              <a:rPr lang="en-US" dirty="0" smtClean="0"/>
              <a:t>Content Model:</a:t>
            </a:r>
          </a:p>
          <a:p>
            <a:pPr lvl="1"/>
            <a:r>
              <a:rPr lang="en-US" dirty="0" smtClean="0"/>
              <a:t>Defines the information content</a:t>
            </a:r>
          </a:p>
          <a:p>
            <a:pPr lvl="1"/>
            <a:r>
              <a:rPr lang="en-US" dirty="0" smtClean="0"/>
              <a:t>Data schema</a:t>
            </a:r>
          </a:p>
          <a:p>
            <a:pPr lvl="1"/>
            <a:r>
              <a:rPr lang="en-US" dirty="0" smtClean="0"/>
              <a:t>May be implemented with various encoding formats</a:t>
            </a:r>
          </a:p>
          <a:p>
            <a:r>
              <a:rPr lang="en-US" dirty="0" smtClean="0"/>
              <a:t>Encoding formats</a:t>
            </a:r>
          </a:p>
          <a:p>
            <a:pPr lvl="1"/>
            <a:r>
              <a:rPr lang="en-US" dirty="0" smtClean="0"/>
              <a:t>HTML, XML, JSON, </a:t>
            </a:r>
            <a:r>
              <a:rPr lang="en-US" dirty="0" err="1" smtClean="0"/>
              <a:t>NetCDF</a:t>
            </a:r>
            <a:r>
              <a:rPr lang="en-US" dirty="0" smtClean="0"/>
              <a:t>, TIFF, JPG…</a:t>
            </a:r>
          </a:p>
          <a:p>
            <a:pPr lvl="1"/>
            <a:endParaRPr lang="en-US" dirty="0" smtClean="0"/>
          </a:p>
        </p:txBody>
      </p:sp>
      <p:pic>
        <p:nvPicPr>
          <p:cNvPr id="6" name="Picture 2"/>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a:stretch/>
        </p:blipFill>
        <p:spPr bwMode="auto">
          <a:xfrm>
            <a:off x="7162800" y="3048000"/>
            <a:ext cx="1255573" cy="115485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6705600" y="5715000"/>
            <a:ext cx="1997671" cy="1113064"/>
            <a:chOff x="4953467" y="4684482"/>
            <a:chExt cx="3965858" cy="1931827"/>
          </a:xfrm>
        </p:grpSpPr>
        <p:pic>
          <p:nvPicPr>
            <p:cNvPr id="7" name="Picture 2"/>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a:stretch/>
          </p:blipFill>
          <p:spPr bwMode="auto">
            <a:xfrm>
              <a:off x="4953467" y="4684482"/>
              <a:ext cx="3957169" cy="193182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6656377" y="4698638"/>
              <a:ext cx="2262948" cy="208958"/>
            </a:xfrm>
            <a:prstGeom prst="rect">
              <a:avLst/>
            </a:prstGeom>
          </p:spPr>
          <p:txBody>
            <a:bodyPr wrap="none">
              <a:spAutoFit/>
            </a:bodyPr>
            <a:lstStyle/>
            <a:p>
              <a:pPr algn="ctr"/>
              <a:r>
                <a:rPr lang="en-US" sz="600" dirty="0" err="1" smtClean="0">
                  <a:solidFill>
                    <a:schemeClr val="tx1">
                      <a:lumMod val="50000"/>
                    </a:schemeClr>
                  </a:solidFill>
                  <a:latin typeface="Arial" pitchFamily="34" charset="0"/>
                  <a:cs typeface="Arial" pitchFamily="34" charset="0"/>
                </a:rPr>
                <a:t>facilityType</a:t>
              </a:r>
              <a:r>
                <a:rPr lang="en-US" sz="600" dirty="0" smtClean="0">
                  <a:solidFill>
                    <a:schemeClr val="tx1">
                      <a:lumMod val="50000"/>
                    </a:schemeClr>
                  </a:solidFill>
                  <a:latin typeface="Arial" pitchFamily="34" charset="0"/>
                  <a:cs typeface="Arial" pitchFamily="34" charset="0"/>
                </a:rPr>
                <a:t>: “Air-cooled </a:t>
              </a:r>
              <a:r>
                <a:rPr lang="en-US" sz="600" dirty="0">
                  <a:solidFill>
                    <a:schemeClr val="tx1">
                      <a:lumMod val="50000"/>
                    </a:schemeClr>
                  </a:solidFill>
                  <a:latin typeface="Arial" pitchFamily="34" charset="0"/>
                  <a:cs typeface="Arial" pitchFamily="34" charset="0"/>
                </a:rPr>
                <a:t>binary </a:t>
              </a:r>
              <a:r>
                <a:rPr lang="en-US" sz="600" dirty="0" smtClean="0">
                  <a:solidFill>
                    <a:schemeClr val="tx1">
                      <a:lumMod val="50000"/>
                    </a:schemeClr>
                  </a:solidFill>
                  <a:latin typeface="Arial" pitchFamily="34" charset="0"/>
                  <a:cs typeface="Arial" pitchFamily="34" charset="0"/>
                </a:rPr>
                <a:t>plant”</a:t>
              </a:r>
              <a:endParaRPr lang="en-US" sz="600" dirty="0">
                <a:solidFill>
                  <a:schemeClr val="tx1">
                    <a:lumMod val="50000"/>
                  </a:schemeClr>
                </a:solidFill>
                <a:latin typeface="Arial" pitchFamily="34" charset="0"/>
                <a:cs typeface="Arial" pitchFamily="34" charset="0"/>
              </a:endParaRPr>
            </a:p>
          </p:txBody>
        </p:sp>
      </p:grpSp>
    </p:spTree>
    <p:extLst>
      <p:ext uri="{BB962C8B-B14F-4D97-AF65-F5344CB8AC3E}">
        <p14:creationId xmlns:p14="http://schemas.microsoft.com/office/powerpoint/2010/main" val="253053748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sz="half" idx="4294967295"/>
          </p:nvPr>
        </p:nvSpPr>
        <p:spPr>
          <a:xfrm>
            <a:off x="838200" y="1143000"/>
            <a:ext cx="3657600" cy="5118100"/>
          </a:xfrm>
        </p:spPr>
        <p:txBody>
          <a:bodyPr>
            <a:normAutofit lnSpcReduction="10000"/>
          </a:bodyPr>
          <a:lstStyle/>
          <a:p>
            <a:pPr marL="182563" indent="-182563"/>
            <a:r>
              <a:rPr lang="en-US" sz="2000" dirty="0" smtClean="0"/>
              <a:t>Active Fault/Quaternary </a:t>
            </a:r>
            <a:r>
              <a:rPr lang="en-US" sz="2000" dirty="0"/>
              <a:t>Fault</a:t>
            </a:r>
          </a:p>
          <a:p>
            <a:pPr marL="182563" indent="-182563"/>
            <a:r>
              <a:rPr lang="en-US" sz="2000" dirty="0" smtClean="0"/>
              <a:t>Aqueous </a:t>
            </a:r>
            <a:r>
              <a:rPr lang="en-US" sz="2000" dirty="0"/>
              <a:t>Chemistry</a:t>
            </a:r>
          </a:p>
          <a:p>
            <a:pPr marL="182563" indent="-182563"/>
            <a:r>
              <a:rPr lang="en-US" sz="2000" dirty="0" smtClean="0"/>
              <a:t>Borehole </a:t>
            </a:r>
            <a:r>
              <a:rPr lang="en-US" sz="2000" dirty="0"/>
              <a:t>Temperature Observation Feature</a:t>
            </a:r>
          </a:p>
          <a:p>
            <a:pPr marL="182563" indent="-182563"/>
            <a:r>
              <a:rPr lang="en-US" sz="2000" dirty="0" smtClean="0"/>
              <a:t>Direct </a:t>
            </a:r>
            <a:r>
              <a:rPr lang="en-US" sz="2000" dirty="0"/>
              <a:t>Use Feature</a:t>
            </a:r>
          </a:p>
          <a:p>
            <a:pPr marL="182563" indent="-182563"/>
            <a:r>
              <a:rPr lang="en-US" sz="2000" dirty="0" smtClean="0"/>
              <a:t>Fault </a:t>
            </a:r>
            <a:r>
              <a:rPr lang="en-US" sz="2000" dirty="0"/>
              <a:t>Feature</a:t>
            </a:r>
          </a:p>
          <a:p>
            <a:pPr marL="182563" indent="-182563"/>
            <a:r>
              <a:rPr lang="en-US" sz="2000" dirty="0" smtClean="0"/>
              <a:t>Fluid </a:t>
            </a:r>
            <a:r>
              <a:rPr lang="en-US" sz="2000" dirty="0"/>
              <a:t>Flux Injection and Disposal</a:t>
            </a:r>
          </a:p>
          <a:p>
            <a:pPr marL="182563" indent="-182563"/>
            <a:r>
              <a:rPr lang="en-US" sz="2000" dirty="0" smtClean="0"/>
              <a:t>Geologic </a:t>
            </a:r>
            <a:r>
              <a:rPr lang="en-US" sz="2000" dirty="0"/>
              <a:t>Contact Feature</a:t>
            </a:r>
          </a:p>
          <a:p>
            <a:pPr marL="182563" indent="-182563"/>
            <a:r>
              <a:rPr lang="en-US" sz="2000" dirty="0" smtClean="0"/>
              <a:t>Geologic </a:t>
            </a:r>
            <a:r>
              <a:rPr lang="en-US" sz="2000" dirty="0"/>
              <a:t>Unit Feature</a:t>
            </a:r>
          </a:p>
          <a:p>
            <a:pPr marL="182563" indent="-182563"/>
            <a:r>
              <a:rPr lang="en-US" sz="2000" dirty="0" smtClean="0"/>
              <a:t>Geothermal </a:t>
            </a:r>
            <a:r>
              <a:rPr lang="en-US" sz="2000" dirty="0"/>
              <a:t>Area</a:t>
            </a:r>
          </a:p>
          <a:p>
            <a:pPr marL="182563" indent="-182563"/>
            <a:r>
              <a:rPr lang="en-US" sz="2000" dirty="0" smtClean="0"/>
              <a:t>Geothermal </a:t>
            </a:r>
            <a:r>
              <a:rPr lang="en-US" sz="2000" dirty="0"/>
              <a:t>Fluid Production</a:t>
            </a:r>
          </a:p>
          <a:p>
            <a:pPr marL="182563" indent="-182563"/>
            <a:r>
              <a:rPr lang="en-US" sz="2000" dirty="0" smtClean="0"/>
              <a:t>Geothermal </a:t>
            </a:r>
            <a:r>
              <a:rPr lang="en-US" sz="2000" dirty="0"/>
              <a:t>Power Plant</a:t>
            </a:r>
          </a:p>
          <a:p>
            <a:pPr marL="182563" indent="-182563"/>
            <a:r>
              <a:rPr lang="en-US" sz="2000" dirty="0" smtClean="0"/>
              <a:t>Heat Flow</a:t>
            </a:r>
          </a:p>
          <a:p>
            <a:pPr marL="182563" indent="-182563"/>
            <a:r>
              <a:rPr lang="en-US" sz="2000" dirty="0"/>
              <a:t>Heat Pump Facility</a:t>
            </a:r>
          </a:p>
          <a:p>
            <a:pPr marL="0" indent="0">
              <a:buNone/>
            </a:pPr>
            <a:endParaRPr lang="en-US" sz="2000" dirty="0" smtClean="0"/>
          </a:p>
        </p:txBody>
      </p:sp>
      <p:sp>
        <p:nvSpPr>
          <p:cNvPr id="13316" name="Content Placeholder 3"/>
          <p:cNvSpPr>
            <a:spLocks noGrp="1"/>
          </p:cNvSpPr>
          <p:nvPr>
            <p:ph sz="half" idx="4294967295"/>
          </p:nvPr>
        </p:nvSpPr>
        <p:spPr>
          <a:xfrm>
            <a:off x="5029200" y="1143000"/>
            <a:ext cx="4114800" cy="5181600"/>
          </a:xfrm>
        </p:spPr>
        <p:txBody>
          <a:bodyPr>
            <a:normAutofit/>
          </a:bodyPr>
          <a:lstStyle/>
          <a:p>
            <a:pPr marL="182563" indent="-182563"/>
            <a:r>
              <a:rPr lang="en-US" sz="2000" dirty="0" smtClean="0"/>
              <a:t>Lithology </a:t>
            </a:r>
            <a:r>
              <a:rPr lang="en-US" sz="2000" dirty="0"/>
              <a:t>Interval Log Feature</a:t>
            </a:r>
          </a:p>
          <a:p>
            <a:pPr marL="182563" indent="-182563"/>
            <a:r>
              <a:rPr lang="en-US" sz="2000" dirty="0" smtClean="0"/>
              <a:t>Metadata</a:t>
            </a:r>
            <a:endParaRPr lang="en-US" sz="2000" dirty="0"/>
          </a:p>
          <a:p>
            <a:pPr marL="182563" indent="-182563"/>
            <a:r>
              <a:rPr lang="en-US" sz="2000" dirty="0" smtClean="0"/>
              <a:t>Physical </a:t>
            </a:r>
            <a:r>
              <a:rPr lang="en-US" sz="2000" dirty="0"/>
              <a:t>Sample</a:t>
            </a:r>
          </a:p>
          <a:p>
            <a:pPr marL="182563" indent="-182563"/>
            <a:r>
              <a:rPr lang="en-US" sz="2000" dirty="0" smtClean="0"/>
              <a:t>Powell </a:t>
            </a:r>
            <a:r>
              <a:rPr lang="en-US" sz="2000" dirty="0"/>
              <a:t>Cummings Geothermometry</a:t>
            </a:r>
          </a:p>
          <a:p>
            <a:pPr marL="182563" indent="-182563"/>
            <a:r>
              <a:rPr lang="en-US" sz="2000" dirty="0" smtClean="0"/>
              <a:t>Power </a:t>
            </a:r>
            <a:r>
              <a:rPr lang="en-US" sz="2000" dirty="0"/>
              <a:t>Plant Production</a:t>
            </a:r>
          </a:p>
          <a:p>
            <a:pPr marL="182563" indent="-182563"/>
            <a:r>
              <a:rPr lang="en-US" sz="2000" dirty="0" smtClean="0"/>
              <a:t>Radiogenic </a:t>
            </a:r>
            <a:r>
              <a:rPr lang="en-US" sz="2000" dirty="0"/>
              <a:t>Heat Production</a:t>
            </a:r>
          </a:p>
          <a:p>
            <a:pPr marL="182563" indent="-182563"/>
            <a:r>
              <a:rPr lang="en-US" sz="2000" dirty="0" smtClean="0"/>
              <a:t>Seismic </a:t>
            </a:r>
            <a:r>
              <a:rPr lang="en-US" sz="2000" dirty="0"/>
              <a:t>Event Hypocenter</a:t>
            </a:r>
          </a:p>
          <a:p>
            <a:pPr marL="182563" indent="-182563"/>
            <a:r>
              <a:rPr lang="en-US" sz="2000" dirty="0" smtClean="0"/>
              <a:t>Thermal </a:t>
            </a:r>
            <a:r>
              <a:rPr lang="en-US" sz="2000" dirty="0"/>
              <a:t>Conductivity</a:t>
            </a:r>
          </a:p>
          <a:p>
            <a:pPr marL="182563" indent="-182563"/>
            <a:r>
              <a:rPr lang="en-US" sz="2000" dirty="0" smtClean="0"/>
              <a:t>Thermal/Hot </a:t>
            </a:r>
            <a:r>
              <a:rPr lang="en-US" sz="2000" dirty="0"/>
              <a:t>Spring Feature</a:t>
            </a:r>
          </a:p>
          <a:p>
            <a:pPr marL="182563" indent="-182563"/>
            <a:r>
              <a:rPr lang="en-US" sz="2000" dirty="0" smtClean="0"/>
              <a:t>Volcanic </a:t>
            </a:r>
            <a:r>
              <a:rPr lang="en-US" sz="2000" dirty="0"/>
              <a:t>Vents</a:t>
            </a:r>
          </a:p>
          <a:p>
            <a:pPr marL="182563" indent="-182563"/>
            <a:r>
              <a:rPr lang="en-US" sz="2000" dirty="0" smtClean="0"/>
              <a:t>Well </a:t>
            </a:r>
            <a:r>
              <a:rPr lang="en-US" sz="2000" dirty="0"/>
              <a:t>Fluid Production</a:t>
            </a:r>
          </a:p>
          <a:p>
            <a:pPr marL="182563" indent="-182563"/>
            <a:r>
              <a:rPr lang="en-US" sz="2000" dirty="0" smtClean="0"/>
              <a:t>Well </a:t>
            </a:r>
            <a:r>
              <a:rPr lang="en-US" sz="2000" dirty="0"/>
              <a:t>Header</a:t>
            </a:r>
          </a:p>
          <a:p>
            <a:pPr marL="182563" indent="-182563"/>
            <a:r>
              <a:rPr lang="en-US" sz="2000" dirty="0" smtClean="0"/>
              <a:t>Well </a:t>
            </a:r>
            <a:r>
              <a:rPr lang="en-US" sz="2000" dirty="0"/>
              <a:t>Log </a:t>
            </a:r>
            <a:r>
              <a:rPr lang="en-US" sz="2000" dirty="0" smtClean="0"/>
              <a:t>Observation</a:t>
            </a:r>
          </a:p>
          <a:p>
            <a:pPr marL="182563" indent="-182563"/>
            <a:r>
              <a:rPr lang="en-US" sz="2000" dirty="0"/>
              <a:t>Well Test Observations</a:t>
            </a:r>
          </a:p>
          <a:p>
            <a:pPr marL="182563" indent="-182563"/>
            <a:endParaRPr lang="en-US" sz="2000" dirty="0" smtClean="0"/>
          </a:p>
        </p:txBody>
      </p:sp>
      <p:sp>
        <p:nvSpPr>
          <p:cNvPr id="6" name="Rectangle 5"/>
          <p:cNvSpPr txBox="1">
            <a:spLocks noChangeArrowheads="1"/>
          </p:cNvSpPr>
          <p:nvPr/>
        </p:nvSpPr>
        <p:spPr>
          <a:xfrm>
            <a:off x="685800" y="0"/>
            <a:ext cx="8458200" cy="914400"/>
          </a:xfrm>
          <a:prstGeom prst="rect">
            <a:avLst/>
          </a:prstGeom>
          <a:no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b="1" dirty="0"/>
              <a:t> </a:t>
            </a:r>
            <a:r>
              <a:rPr lang="en-US" sz="3200" b="1" dirty="0" smtClean="0"/>
              <a:t>Content Models (Tier 3)</a:t>
            </a:r>
          </a:p>
        </p:txBody>
      </p:sp>
    </p:spTree>
    <p:extLst>
      <p:ext uri="{BB962C8B-B14F-4D97-AF65-F5344CB8AC3E}">
        <p14:creationId xmlns:p14="http://schemas.microsoft.com/office/powerpoint/2010/main" val="149035297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Effect transition="in" filter="wipe(down)">
                                      <p:cBhvr>
                                        <p:cTn id="7" dur="200"/>
                                        <p:tgtEl>
                                          <p:spTgt spid="13315">
                                            <p:txEl>
                                              <p:pRg st="0" end="0"/>
                                            </p:txEl>
                                          </p:spTgt>
                                        </p:tgtEl>
                                      </p:cBhvr>
                                    </p:animEffect>
                                  </p:childTnLst>
                                </p:cTn>
                              </p:par>
                            </p:childTnLst>
                          </p:cTn>
                        </p:par>
                        <p:par>
                          <p:cTn id="8" fill="hold">
                            <p:stCondLst>
                              <p:cond delay="200"/>
                            </p:stCondLst>
                            <p:childTnLst>
                              <p:par>
                                <p:cTn id="9" presetID="22" presetClass="entr" presetSubtype="4" fill="hold" grpId="0" nodeType="afterEffect">
                                  <p:stCondLst>
                                    <p:cond delay="0"/>
                                  </p:stCondLst>
                                  <p:childTnLst>
                                    <p:set>
                                      <p:cBhvr>
                                        <p:cTn id="10" dur="1" fill="hold">
                                          <p:stCondLst>
                                            <p:cond delay="0"/>
                                          </p:stCondLst>
                                        </p:cTn>
                                        <p:tgtEl>
                                          <p:spTgt spid="13315">
                                            <p:txEl>
                                              <p:pRg st="1" end="1"/>
                                            </p:txEl>
                                          </p:spTgt>
                                        </p:tgtEl>
                                        <p:attrNameLst>
                                          <p:attrName>style.visibility</p:attrName>
                                        </p:attrNameLst>
                                      </p:cBhvr>
                                      <p:to>
                                        <p:strVal val="visible"/>
                                      </p:to>
                                    </p:set>
                                    <p:animEffect transition="in" filter="wipe(down)">
                                      <p:cBhvr>
                                        <p:cTn id="11" dur="100"/>
                                        <p:tgtEl>
                                          <p:spTgt spid="13315">
                                            <p:txEl>
                                              <p:pRg st="1" end="1"/>
                                            </p:txEl>
                                          </p:spTgt>
                                        </p:tgtEl>
                                      </p:cBhvr>
                                    </p:animEffect>
                                  </p:childTnLst>
                                </p:cTn>
                              </p:par>
                            </p:childTnLst>
                          </p:cTn>
                        </p:par>
                        <p:par>
                          <p:cTn id="12" fill="hold">
                            <p:stCondLst>
                              <p:cond delay="300"/>
                            </p:stCondLst>
                            <p:childTnLst>
                              <p:par>
                                <p:cTn id="13" presetID="22" presetClass="entr" presetSubtype="4" fill="hold" grpId="0" nodeType="afterEffect">
                                  <p:stCondLst>
                                    <p:cond delay="0"/>
                                  </p:stCondLst>
                                  <p:childTnLst>
                                    <p:set>
                                      <p:cBhvr>
                                        <p:cTn id="14" dur="1" fill="hold">
                                          <p:stCondLst>
                                            <p:cond delay="0"/>
                                          </p:stCondLst>
                                        </p:cTn>
                                        <p:tgtEl>
                                          <p:spTgt spid="13315">
                                            <p:txEl>
                                              <p:pRg st="2" end="2"/>
                                            </p:txEl>
                                          </p:spTgt>
                                        </p:tgtEl>
                                        <p:attrNameLst>
                                          <p:attrName>style.visibility</p:attrName>
                                        </p:attrNameLst>
                                      </p:cBhvr>
                                      <p:to>
                                        <p:strVal val="visible"/>
                                      </p:to>
                                    </p:set>
                                    <p:animEffect transition="in" filter="wipe(down)">
                                      <p:cBhvr>
                                        <p:cTn id="15" dur="100"/>
                                        <p:tgtEl>
                                          <p:spTgt spid="13315">
                                            <p:txEl>
                                              <p:pRg st="2" end="2"/>
                                            </p:txEl>
                                          </p:spTgt>
                                        </p:tgtEl>
                                      </p:cBhvr>
                                    </p:animEffect>
                                  </p:childTnLst>
                                </p:cTn>
                              </p:par>
                            </p:childTnLst>
                          </p:cTn>
                        </p:par>
                        <p:par>
                          <p:cTn id="16" fill="hold">
                            <p:stCondLst>
                              <p:cond delay="400"/>
                            </p:stCondLst>
                            <p:childTnLst>
                              <p:par>
                                <p:cTn id="17" presetID="22" presetClass="entr" presetSubtype="4" fill="hold" grpId="0" nodeType="afterEffect">
                                  <p:stCondLst>
                                    <p:cond delay="0"/>
                                  </p:stCondLst>
                                  <p:childTnLst>
                                    <p:set>
                                      <p:cBhvr>
                                        <p:cTn id="18" dur="1" fill="hold">
                                          <p:stCondLst>
                                            <p:cond delay="0"/>
                                          </p:stCondLst>
                                        </p:cTn>
                                        <p:tgtEl>
                                          <p:spTgt spid="13315">
                                            <p:txEl>
                                              <p:pRg st="3" end="3"/>
                                            </p:txEl>
                                          </p:spTgt>
                                        </p:tgtEl>
                                        <p:attrNameLst>
                                          <p:attrName>style.visibility</p:attrName>
                                        </p:attrNameLst>
                                      </p:cBhvr>
                                      <p:to>
                                        <p:strVal val="visible"/>
                                      </p:to>
                                    </p:set>
                                    <p:animEffect transition="in" filter="wipe(down)">
                                      <p:cBhvr>
                                        <p:cTn id="19" dur="200"/>
                                        <p:tgtEl>
                                          <p:spTgt spid="13315">
                                            <p:txEl>
                                              <p:pRg st="3" end="3"/>
                                            </p:txEl>
                                          </p:spTgt>
                                        </p:tgtEl>
                                      </p:cBhvr>
                                    </p:animEffect>
                                  </p:childTnLst>
                                </p:cTn>
                              </p:par>
                            </p:childTnLst>
                          </p:cTn>
                        </p:par>
                        <p:par>
                          <p:cTn id="20" fill="hold">
                            <p:stCondLst>
                              <p:cond delay="600"/>
                            </p:stCondLst>
                            <p:childTnLst>
                              <p:par>
                                <p:cTn id="21" presetID="22" presetClass="entr" presetSubtype="4" fill="hold" grpId="0" nodeType="afterEffect">
                                  <p:stCondLst>
                                    <p:cond delay="0"/>
                                  </p:stCondLst>
                                  <p:childTnLst>
                                    <p:set>
                                      <p:cBhvr>
                                        <p:cTn id="22" dur="1" fill="hold">
                                          <p:stCondLst>
                                            <p:cond delay="0"/>
                                          </p:stCondLst>
                                        </p:cTn>
                                        <p:tgtEl>
                                          <p:spTgt spid="13315">
                                            <p:txEl>
                                              <p:pRg st="4" end="4"/>
                                            </p:txEl>
                                          </p:spTgt>
                                        </p:tgtEl>
                                        <p:attrNameLst>
                                          <p:attrName>style.visibility</p:attrName>
                                        </p:attrNameLst>
                                      </p:cBhvr>
                                      <p:to>
                                        <p:strVal val="visible"/>
                                      </p:to>
                                    </p:set>
                                    <p:animEffect transition="in" filter="wipe(down)">
                                      <p:cBhvr>
                                        <p:cTn id="23" dur="100"/>
                                        <p:tgtEl>
                                          <p:spTgt spid="13315">
                                            <p:txEl>
                                              <p:pRg st="4" end="4"/>
                                            </p:txEl>
                                          </p:spTgt>
                                        </p:tgtEl>
                                      </p:cBhvr>
                                    </p:animEffect>
                                  </p:childTnLst>
                                </p:cTn>
                              </p:par>
                            </p:childTnLst>
                          </p:cTn>
                        </p:par>
                        <p:par>
                          <p:cTn id="24" fill="hold">
                            <p:stCondLst>
                              <p:cond delay="700"/>
                            </p:stCondLst>
                            <p:childTnLst>
                              <p:par>
                                <p:cTn id="25" presetID="22" presetClass="entr" presetSubtype="4" fill="hold" grpId="0" nodeType="afterEffect">
                                  <p:stCondLst>
                                    <p:cond delay="0"/>
                                  </p:stCondLst>
                                  <p:childTnLst>
                                    <p:set>
                                      <p:cBhvr>
                                        <p:cTn id="26" dur="1" fill="hold">
                                          <p:stCondLst>
                                            <p:cond delay="0"/>
                                          </p:stCondLst>
                                        </p:cTn>
                                        <p:tgtEl>
                                          <p:spTgt spid="13315">
                                            <p:txEl>
                                              <p:pRg st="5" end="5"/>
                                            </p:txEl>
                                          </p:spTgt>
                                        </p:tgtEl>
                                        <p:attrNameLst>
                                          <p:attrName>style.visibility</p:attrName>
                                        </p:attrNameLst>
                                      </p:cBhvr>
                                      <p:to>
                                        <p:strVal val="visible"/>
                                      </p:to>
                                    </p:set>
                                    <p:animEffect transition="in" filter="wipe(down)">
                                      <p:cBhvr>
                                        <p:cTn id="27" dur="100"/>
                                        <p:tgtEl>
                                          <p:spTgt spid="13315">
                                            <p:txEl>
                                              <p:pRg st="5" end="5"/>
                                            </p:txEl>
                                          </p:spTgt>
                                        </p:tgtEl>
                                      </p:cBhvr>
                                    </p:animEffect>
                                  </p:childTnLst>
                                </p:cTn>
                              </p:par>
                            </p:childTnLst>
                          </p:cTn>
                        </p:par>
                        <p:par>
                          <p:cTn id="28" fill="hold">
                            <p:stCondLst>
                              <p:cond delay="800"/>
                            </p:stCondLst>
                            <p:childTnLst>
                              <p:par>
                                <p:cTn id="29" presetID="22" presetClass="entr" presetSubtype="4" fill="hold" grpId="0" nodeType="afterEffect">
                                  <p:stCondLst>
                                    <p:cond delay="0"/>
                                  </p:stCondLst>
                                  <p:childTnLst>
                                    <p:set>
                                      <p:cBhvr>
                                        <p:cTn id="30" dur="1" fill="hold">
                                          <p:stCondLst>
                                            <p:cond delay="0"/>
                                          </p:stCondLst>
                                        </p:cTn>
                                        <p:tgtEl>
                                          <p:spTgt spid="13315">
                                            <p:txEl>
                                              <p:pRg st="6" end="6"/>
                                            </p:txEl>
                                          </p:spTgt>
                                        </p:tgtEl>
                                        <p:attrNameLst>
                                          <p:attrName>style.visibility</p:attrName>
                                        </p:attrNameLst>
                                      </p:cBhvr>
                                      <p:to>
                                        <p:strVal val="visible"/>
                                      </p:to>
                                    </p:set>
                                    <p:animEffect transition="in" filter="wipe(down)">
                                      <p:cBhvr>
                                        <p:cTn id="31" dur="100"/>
                                        <p:tgtEl>
                                          <p:spTgt spid="13315">
                                            <p:txEl>
                                              <p:pRg st="6" end="6"/>
                                            </p:txEl>
                                          </p:spTgt>
                                        </p:tgtEl>
                                      </p:cBhvr>
                                    </p:animEffect>
                                  </p:childTnLst>
                                </p:cTn>
                              </p:par>
                            </p:childTnLst>
                          </p:cTn>
                        </p:par>
                        <p:par>
                          <p:cTn id="32" fill="hold">
                            <p:stCondLst>
                              <p:cond delay="900"/>
                            </p:stCondLst>
                            <p:childTnLst>
                              <p:par>
                                <p:cTn id="33" presetID="22" presetClass="entr" presetSubtype="4" fill="hold" grpId="0" nodeType="afterEffect">
                                  <p:stCondLst>
                                    <p:cond delay="0"/>
                                  </p:stCondLst>
                                  <p:childTnLst>
                                    <p:set>
                                      <p:cBhvr>
                                        <p:cTn id="34" dur="1" fill="hold">
                                          <p:stCondLst>
                                            <p:cond delay="0"/>
                                          </p:stCondLst>
                                        </p:cTn>
                                        <p:tgtEl>
                                          <p:spTgt spid="13315">
                                            <p:txEl>
                                              <p:pRg st="7" end="7"/>
                                            </p:txEl>
                                          </p:spTgt>
                                        </p:tgtEl>
                                        <p:attrNameLst>
                                          <p:attrName>style.visibility</p:attrName>
                                        </p:attrNameLst>
                                      </p:cBhvr>
                                      <p:to>
                                        <p:strVal val="visible"/>
                                      </p:to>
                                    </p:set>
                                    <p:animEffect transition="in" filter="wipe(down)">
                                      <p:cBhvr>
                                        <p:cTn id="35" dur="100"/>
                                        <p:tgtEl>
                                          <p:spTgt spid="13315">
                                            <p:txEl>
                                              <p:pRg st="7" end="7"/>
                                            </p:txEl>
                                          </p:spTgt>
                                        </p:tgtEl>
                                      </p:cBhvr>
                                    </p:animEffect>
                                  </p:childTnLst>
                                </p:cTn>
                              </p:par>
                            </p:childTnLst>
                          </p:cTn>
                        </p:par>
                        <p:par>
                          <p:cTn id="36" fill="hold">
                            <p:stCondLst>
                              <p:cond delay="1000"/>
                            </p:stCondLst>
                            <p:childTnLst>
                              <p:par>
                                <p:cTn id="37" presetID="22" presetClass="entr" presetSubtype="4" fill="hold" grpId="0" nodeType="afterEffect">
                                  <p:stCondLst>
                                    <p:cond delay="0"/>
                                  </p:stCondLst>
                                  <p:childTnLst>
                                    <p:set>
                                      <p:cBhvr>
                                        <p:cTn id="38" dur="1" fill="hold">
                                          <p:stCondLst>
                                            <p:cond delay="0"/>
                                          </p:stCondLst>
                                        </p:cTn>
                                        <p:tgtEl>
                                          <p:spTgt spid="13315">
                                            <p:txEl>
                                              <p:pRg st="8" end="8"/>
                                            </p:txEl>
                                          </p:spTgt>
                                        </p:tgtEl>
                                        <p:attrNameLst>
                                          <p:attrName>style.visibility</p:attrName>
                                        </p:attrNameLst>
                                      </p:cBhvr>
                                      <p:to>
                                        <p:strVal val="visible"/>
                                      </p:to>
                                    </p:set>
                                    <p:animEffect transition="in" filter="wipe(down)">
                                      <p:cBhvr>
                                        <p:cTn id="39" dur="200"/>
                                        <p:tgtEl>
                                          <p:spTgt spid="13315">
                                            <p:txEl>
                                              <p:pRg st="8" end="8"/>
                                            </p:txEl>
                                          </p:spTgt>
                                        </p:tgtEl>
                                      </p:cBhvr>
                                    </p:animEffect>
                                  </p:childTnLst>
                                </p:cTn>
                              </p:par>
                            </p:childTnLst>
                          </p:cTn>
                        </p:par>
                        <p:par>
                          <p:cTn id="40" fill="hold">
                            <p:stCondLst>
                              <p:cond delay="1200"/>
                            </p:stCondLst>
                            <p:childTnLst>
                              <p:par>
                                <p:cTn id="41" presetID="22" presetClass="entr" presetSubtype="4" fill="hold" grpId="0" nodeType="afterEffect">
                                  <p:stCondLst>
                                    <p:cond delay="0"/>
                                  </p:stCondLst>
                                  <p:childTnLst>
                                    <p:set>
                                      <p:cBhvr>
                                        <p:cTn id="42" dur="1" fill="hold">
                                          <p:stCondLst>
                                            <p:cond delay="0"/>
                                          </p:stCondLst>
                                        </p:cTn>
                                        <p:tgtEl>
                                          <p:spTgt spid="13315">
                                            <p:txEl>
                                              <p:pRg st="9" end="9"/>
                                            </p:txEl>
                                          </p:spTgt>
                                        </p:tgtEl>
                                        <p:attrNameLst>
                                          <p:attrName>style.visibility</p:attrName>
                                        </p:attrNameLst>
                                      </p:cBhvr>
                                      <p:to>
                                        <p:strVal val="visible"/>
                                      </p:to>
                                    </p:set>
                                    <p:animEffect transition="in" filter="wipe(down)">
                                      <p:cBhvr>
                                        <p:cTn id="43" dur="100"/>
                                        <p:tgtEl>
                                          <p:spTgt spid="13315">
                                            <p:txEl>
                                              <p:pRg st="9" end="9"/>
                                            </p:txEl>
                                          </p:spTgt>
                                        </p:tgtEl>
                                      </p:cBhvr>
                                    </p:animEffect>
                                  </p:childTnLst>
                                </p:cTn>
                              </p:par>
                            </p:childTnLst>
                          </p:cTn>
                        </p:par>
                        <p:par>
                          <p:cTn id="44" fill="hold">
                            <p:stCondLst>
                              <p:cond delay="1300"/>
                            </p:stCondLst>
                            <p:childTnLst>
                              <p:par>
                                <p:cTn id="45" presetID="22" presetClass="entr" presetSubtype="4" fill="hold" grpId="0" nodeType="afterEffect">
                                  <p:stCondLst>
                                    <p:cond delay="0"/>
                                  </p:stCondLst>
                                  <p:childTnLst>
                                    <p:set>
                                      <p:cBhvr>
                                        <p:cTn id="46" dur="1" fill="hold">
                                          <p:stCondLst>
                                            <p:cond delay="0"/>
                                          </p:stCondLst>
                                        </p:cTn>
                                        <p:tgtEl>
                                          <p:spTgt spid="13315">
                                            <p:txEl>
                                              <p:pRg st="10" end="10"/>
                                            </p:txEl>
                                          </p:spTgt>
                                        </p:tgtEl>
                                        <p:attrNameLst>
                                          <p:attrName>style.visibility</p:attrName>
                                        </p:attrNameLst>
                                      </p:cBhvr>
                                      <p:to>
                                        <p:strVal val="visible"/>
                                      </p:to>
                                    </p:set>
                                    <p:animEffect transition="in" filter="wipe(down)">
                                      <p:cBhvr>
                                        <p:cTn id="47" dur="200"/>
                                        <p:tgtEl>
                                          <p:spTgt spid="13315">
                                            <p:txEl>
                                              <p:pRg st="10" end="10"/>
                                            </p:txEl>
                                          </p:spTgt>
                                        </p:tgtEl>
                                      </p:cBhvr>
                                    </p:animEffect>
                                  </p:childTnLst>
                                </p:cTn>
                              </p:par>
                            </p:childTnLst>
                          </p:cTn>
                        </p:par>
                        <p:par>
                          <p:cTn id="48" fill="hold">
                            <p:stCondLst>
                              <p:cond delay="1500"/>
                            </p:stCondLst>
                            <p:childTnLst>
                              <p:par>
                                <p:cTn id="49" presetID="22" presetClass="entr" presetSubtype="4" fill="hold" grpId="0" nodeType="afterEffect">
                                  <p:stCondLst>
                                    <p:cond delay="0"/>
                                  </p:stCondLst>
                                  <p:childTnLst>
                                    <p:set>
                                      <p:cBhvr>
                                        <p:cTn id="50" dur="1" fill="hold">
                                          <p:stCondLst>
                                            <p:cond delay="0"/>
                                          </p:stCondLst>
                                        </p:cTn>
                                        <p:tgtEl>
                                          <p:spTgt spid="13315">
                                            <p:txEl>
                                              <p:pRg st="11" end="11"/>
                                            </p:txEl>
                                          </p:spTgt>
                                        </p:tgtEl>
                                        <p:attrNameLst>
                                          <p:attrName>style.visibility</p:attrName>
                                        </p:attrNameLst>
                                      </p:cBhvr>
                                      <p:to>
                                        <p:strVal val="visible"/>
                                      </p:to>
                                    </p:set>
                                    <p:animEffect transition="in" filter="wipe(down)">
                                      <p:cBhvr>
                                        <p:cTn id="51" dur="100"/>
                                        <p:tgtEl>
                                          <p:spTgt spid="13315">
                                            <p:txEl>
                                              <p:pRg st="11" end="11"/>
                                            </p:txEl>
                                          </p:spTgt>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13315">
                                            <p:txEl>
                                              <p:pRg st="12" end="12"/>
                                            </p:txEl>
                                          </p:spTgt>
                                        </p:tgtEl>
                                        <p:attrNameLst>
                                          <p:attrName>style.visibility</p:attrName>
                                        </p:attrNameLst>
                                      </p:cBhvr>
                                      <p:to>
                                        <p:strVal val="visible"/>
                                      </p:to>
                                    </p:set>
                                    <p:animEffect transition="in" filter="wipe(down)">
                                      <p:cBhvr>
                                        <p:cTn id="54" dur="100"/>
                                        <p:tgtEl>
                                          <p:spTgt spid="13315">
                                            <p:txEl>
                                              <p:pRg st="12" end="12"/>
                                            </p:txEl>
                                          </p:spTgt>
                                        </p:tgtEl>
                                      </p:cBhvr>
                                    </p:animEffect>
                                  </p:childTnLst>
                                </p:cTn>
                              </p:par>
                            </p:childTnLst>
                          </p:cTn>
                        </p:par>
                        <p:par>
                          <p:cTn id="55" fill="hold">
                            <p:stCondLst>
                              <p:cond delay="1600"/>
                            </p:stCondLst>
                            <p:childTnLst>
                              <p:par>
                                <p:cTn id="56" presetID="22" presetClass="entr" presetSubtype="4" fill="hold" grpId="0" nodeType="afterEffect">
                                  <p:stCondLst>
                                    <p:cond delay="0"/>
                                  </p:stCondLst>
                                  <p:childTnLst>
                                    <p:set>
                                      <p:cBhvr>
                                        <p:cTn id="57" dur="1" fill="hold">
                                          <p:stCondLst>
                                            <p:cond delay="0"/>
                                          </p:stCondLst>
                                        </p:cTn>
                                        <p:tgtEl>
                                          <p:spTgt spid="13316">
                                            <p:txEl>
                                              <p:pRg st="0" end="0"/>
                                            </p:txEl>
                                          </p:spTgt>
                                        </p:tgtEl>
                                        <p:attrNameLst>
                                          <p:attrName>style.visibility</p:attrName>
                                        </p:attrNameLst>
                                      </p:cBhvr>
                                      <p:to>
                                        <p:strVal val="visible"/>
                                      </p:to>
                                    </p:set>
                                    <p:animEffect transition="in" filter="wipe(down)">
                                      <p:cBhvr>
                                        <p:cTn id="58" dur="200"/>
                                        <p:tgtEl>
                                          <p:spTgt spid="13316">
                                            <p:txEl>
                                              <p:pRg st="0" end="0"/>
                                            </p:txEl>
                                          </p:spTgt>
                                        </p:tgtEl>
                                      </p:cBhvr>
                                    </p:animEffect>
                                  </p:childTnLst>
                                </p:cTn>
                              </p:par>
                            </p:childTnLst>
                          </p:cTn>
                        </p:par>
                        <p:par>
                          <p:cTn id="59" fill="hold">
                            <p:stCondLst>
                              <p:cond delay="1800"/>
                            </p:stCondLst>
                            <p:childTnLst>
                              <p:par>
                                <p:cTn id="60" presetID="22" presetClass="entr" presetSubtype="4" fill="hold" grpId="0" nodeType="afterEffect">
                                  <p:stCondLst>
                                    <p:cond delay="0"/>
                                  </p:stCondLst>
                                  <p:childTnLst>
                                    <p:set>
                                      <p:cBhvr>
                                        <p:cTn id="61" dur="1" fill="hold">
                                          <p:stCondLst>
                                            <p:cond delay="0"/>
                                          </p:stCondLst>
                                        </p:cTn>
                                        <p:tgtEl>
                                          <p:spTgt spid="13316">
                                            <p:txEl>
                                              <p:pRg st="1" end="1"/>
                                            </p:txEl>
                                          </p:spTgt>
                                        </p:tgtEl>
                                        <p:attrNameLst>
                                          <p:attrName>style.visibility</p:attrName>
                                        </p:attrNameLst>
                                      </p:cBhvr>
                                      <p:to>
                                        <p:strVal val="visible"/>
                                      </p:to>
                                    </p:set>
                                    <p:animEffect transition="in" filter="wipe(down)">
                                      <p:cBhvr>
                                        <p:cTn id="62" dur="100"/>
                                        <p:tgtEl>
                                          <p:spTgt spid="13316">
                                            <p:txEl>
                                              <p:pRg st="1" end="1"/>
                                            </p:txEl>
                                          </p:spTgt>
                                        </p:tgtEl>
                                      </p:cBhvr>
                                    </p:animEffect>
                                  </p:childTnLst>
                                </p:cTn>
                              </p:par>
                            </p:childTnLst>
                          </p:cTn>
                        </p:par>
                        <p:par>
                          <p:cTn id="63" fill="hold">
                            <p:stCondLst>
                              <p:cond delay="1900"/>
                            </p:stCondLst>
                            <p:childTnLst>
                              <p:par>
                                <p:cTn id="64" presetID="22" presetClass="entr" presetSubtype="4" fill="hold" grpId="0" nodeType="afterEffect">
                                  <p:stCondLst>
                                    <p:cond delay="0"/>
                                  </p:stCondLst>
                                  <p:childTnLst>
                                    <p:set>
                                      <p:cBhvr>
                                        <p:cTn id="65" dur="1" fill="hold">
                                          <p:stCondLst>
                                            <p:cond delay="0"/>
                                          </p:stCondLst>
                                        </p:cTn>
                                        <p:tgtEl>
                                          <p:spTgt spid="13316">
                                            <p:txEl>
                                              <p:pRg st="2" end="2"/>
                                            </p:txEl>
                                          </p:spTgt>
                                        </p:tgtEl>
                                        <p:attrNameLst>
                                          <p:attrName>style.visibility</p:attrName>
                                        </p:attrNameLst>
                                      </p:cBhvr>
                                      <p:to>
                                        <p:strVal val="visible"/>
                                      </p:to>
                                    </p:set>
                                    <p:animEffect transition="in" filter="wipe(down)">
                                      <p:cBhvr>
                                        <p:cTn id="66" dur="200"/>
                                        <p:tgtEl>
                                          <p:spTgt spid="13316">
                                            <p:txEl>
                                              <p:pRg st="2" end="2"/>
                                            </p:txEl>
                                          </p:spTgt>
                                        </p:tgtEl>
                                      </p:cBhvr>
                                    </p:animEffect>
                                  </p:childTnLst>
                                </p:cTn>
                              </p:par>
                            </p:childTnLst>
                          </p:cTn>
                        </p:par>
                        <p:par>
                          <p:cTn id="67" fill="hold">
                            <p:stCondLst>
                              <p:cond delay="2100"/>
                            </p:stCondLst>
                            <p:childTnLst>
                              <p:par>
                                <p:cTn id="68" presetID="22" presetClass="entr" presetSubtype="4" fill="hold" grpId="0" nodeType="afterEffect">
                                  <p:stCondLst>
                                    <p:cond delay="0"/>
                                  </p:stCondLst>
                                  <p:childTnLst>
                                    <p:set>
                                      <p:cBhvr>
                                        <p:cTn id="69" dur="1" fill="hold">
                                          <p:stCondLst>
                                            <p:cond delay="0"/>
                                          </p:stCondLst>
                                        </p:cTn>
                                        <p:tgtEl>
                                          <p:spTgt spid="13316">
                                            <p:txEl>
                                              <p:pRg st="3" end="3"/>
                                            </p:txEl>
                                          </p:spTgt>
                                        </p:tgtEl>
                                        <p:attrNameLst>
                                          <p:attrName>style.visibility</p:attrName>
                                        </p:attrNameLst>
                                      </p:cBhvr>
                                      <p:to>
                                        <p:strVal val="visible"/>
                                      </p:to>
                                    </p:set>
                                    <p:animEffect transition="in" filter="wipe(down)">
                                      <p:cBhvr>
                                        <p:cTn id="70" dur="100"/>
                                        <p:tgtEl>
                                          <p:spTgt spid="13316">
                                            <p:txEl>
                                              <p:pRg st="3" end="3"/>
                                            </p:txEl>
                                          </p:spTgt>
                                        </p:tgtEl>
                                      </p:cBhvr>
                                    </p:animEffect>
                                  </p:childTnLst>
                                </p:cTn>
                              </p:par>
                            </p:childTnLst>
                          </p:cTn>
                        </p:par>
                        <p:par>
                          <p:cTn id="71" fill="hold">
                            <p:stCondLst>
                              <p:cond delay="2200"/>
                            </p:stCondLst>
                            <p:childTnLst>
                              <p:par>
                                <p:cTn id="72" presetID="22" presetClass="entr" presetSubtype="4" fill="hold" grpId="0" nodeType="afterEffect">
                                  <p:stCondLst>
                                    <p:cond delay="0"/>
                                  </p:stCondLst>
                                  <p:childTnLst>
                                    <p:set>
                                      <p:cBhvr>
                                        <p:cTn id="73" dur="1" fill="hold">
                                          <p:stCondLst>
                                            <p:cond delay="0"/>
                                          </p:stCondLst>
                                        </p:cTn>
                                        <p:tgtEl>
                                          <p:spTgt spid="13316">
                                            <p:txEl>
                                              <p:pRg st="4" end="4"/>
                                            </p:txEl>
                                          </p:spTgt>
                                        </p:tgtEl>
                                        <p:attrNameLst>
                                          <p:attrName>style.visibility</p:attrName>
                                        </p:attrNameLst>
                                      </p:cBhvr>
                                      <p:to>
                                        <p:strVal val="visible"/>
                                      </p:to>
                                    </p:set>
                                    <p:animEffect transition="in" filter="wipe(down)">
                                      <p:cBhvr>
                                        <p:cTn id="74" dur="200"/>
                                        <p:tgtEl>
                                          <p:spTgt spid="13316">
                                            <p:txEl>
                                              <p:pRg st="4" end="4"/>
                                            </p:txEl>
                                          </p:spTgt>
                                        </p:tgtEl>
                                      </p:cBhvr>
                                    </p:animEffect>
                                  </p:childTnLst>
                                </p:cTn>
                              </p:par>
                            </p:childTnLst>
                          </p:cTn>
                        </p:par>
                        <p:par>
                          <p:cTn id="75" fill="hold">
                            <p:stCondLst>
                              <p:cond delay="2400"/>
                            </p:stCondLst>
                            <p:childTnLst>
                              <p:par>
                                <p:cTn id="76" presetID="22" presetClass="entr" presetSubtype="4" fill="hold" grpId="0" nodeType="afterEffect">
                                  <p:stCondLst>
                                    <p:cond delay="0"/>
                                  </p:stCondLst>
                                  <p:childTnLst>
                                    <p:set>
                                      <p:cBhvr>
                                        <p:cTn id="77" dur="1" fill="hold">
                                          <p:stCondLst>
                                            <p:cond delay="0"/>
                                          </p:stCondLst>
                                        </p:cTn>
                                        <p:tgtEl>
                                          <p:spTgt spid="13316">
                                            <p:txEl>
                                              <p:pRg st="5" end="5"/>
                                            </p:txEl>
                                          </p:spTgt>
                                        </p:tgtEl>
                                        <p:attrNameLst>
                                          <p:attrName>style.visibility</p:attrName>
                                        </p:attrNameLst>
                                      </p:cBhvr>
                                      <p:to>
                                        <p:strVal val="visible"/>
                                      </p:to>
                                    </p:set>
                                    <p:animEffect transition="in" filter="wipe(down)">
                                      <p:cBhvr>
                                        <p:cTn id="78" dur="100"/>
                                        <p:tgtEl>
                                          <p:spTgt spid="13316">
                                            <p:txEl>
                                              <p:pRg st="5" end="5"/>
                                            </p:txEl>
                                          </p:spTgt>
                                        </p:tgtEl>
                                      </p:cBhvr>
                                    </p:animEffect>
                                  </p:childTnLst>
                                </p:cTn>
                              </p:par>
                            </p:childTnLst>
                          </p:cTn>
                        </p:par>
                        <p:par>
                          <p:cTn id="79" fill="hold">
                            <p:stCondLst>
                              <p:cond delay="2500"/>
                            </p:stCondLst>
                            <p:childTnLst>
                              <p:par>
                                <p:cTn id="80" presetID="22" presetClass="entr" presetSubtype="4" fill="hold" grpId="0" nodeType="afterEffect">
                                  <p:stCondLst>
                                    <p:cond delay="0"/>
                                  </p:stCondLst>
                                  <p:childTnLst>
                                    <p:set>
                                      <p:cBhvr>
                                        <p:cTn id="81" dur="1" fill="hold">
                                          <p:stCondLst>
                                            <p:cond delay="0"/>
                                          </p:stCondLst>
                                        </p:cTn>
                                        <p:tgtEl>
                                          <p:spTgt spid="13316">
                                            <p:txEl>
                                              <p:pRg st="6" end="6"/>
                                            </p:txEl>
                                          </p:spTgt>
                                        </p:tgtEl>
                                        <p:attrNameLst>
                                          <p:attrName>style.visibility</p:attrName>
                                        </p:attrNameLst>
                                      </p:cBhvr>
                                      <p:to>
                                        <p:strVal val="visible"/>
                                      </p:to>
                                    </p:set>
                                    <p:animEffect transition="in" filter="wipe(down)">
                                      <p:cBhvr>
                                        <p:cTn id="82" dur="100"/>
                                        <p:tgtEl>
                                          <p:spTgt spid="13316">
                                            <p:txEl>
                                              <p:pRg st="6" end="6"/>
                                            </p:txEl>
                                          </p:spTgt>
                                        </p:tgtEl>
                                      </p:cBhvr>
                                    </p:animEffect>
                                  </p:childTnLst>
                                </p:cTn>
                              </p:par>
                            </p:childTnLst>
                          </p:cTn>
                        </p:par>
                        <p:par>
                          <p:cTn id="83" fill="hold">
                            <p:stCondLst>
                              <p:cond delay="2600"/>
                            </p:stCondLst>
                            <p:childTnLst>
                              <p:par>
                                <p:cTn id="84" presetID="22" presetClass="entr" presetSubtype="4" fill="hold" grpId="0" nodeType="afterEffect">
                                  <p:stCondLst>
                                    <p:cond delay="0"/>
                                  </p:stCondLst>
                                  <p:childTnLst>
                                    <p:set>
                                      <p:cBhvr>
                                        <p:cTn id="85" dur="1" fill="hold">
                                          <p:stCondLst>
                                            <p:cond delay="0"/>
                                          </p:stCondLst>
                                        </p:cTn>
                                        <p:tgtEl>
                                          <p:spTgt spid="13316">
                                            <p:txEl>
                                              <p:pRg st="7" end="7"/>
                                            </p:txEl>
                                          </p:spTgt>
                                        </p:tgtEl>
                                        <p:attrNameLst>
                                          <p:attrName>style.visibility</p:attrName>
                                        </p:attrNameLst>
                                      </p:cBhvr>
                                      <p:to>
                                        <p:strVal val="visible"/>
                                      </p:to>
                                    </p:set>
                                    <p:animEffect transition="in" filter="wipe(down)">
                                      <p:cBhvr>
                                        <p:cTn id="86" dur="100"/>
                                        <p:tgtEl>
                                          <p:spTgt spid="13316">
                                            <p:txEl>
                                              <p:pRg st="7" end="7"/>
                                            </p:txEl>
                                          </p:spTgt>
                                        </p:tgtEl>
                                      </p:cBhvr>
                                    </p:animEffect>
                                  </p:childTnLst>
                                </p:cTn>
                              </p:par>
                            </p:childTnLst>
                          </p:cTn>
                        </p:par>
                        <p:par>
                          <p:cTn id="87" fill="hold">
                            <p:stCondLst>
                              <p:cond delay="2700"/>
                            </p:stCondLst>
                            <p:childTnLst>
                              <p:par>
                                <p:cTn id="88" presetID="22" presetClass="entr" presetSubtype="4" fill="hold" grpId="0" nodeType="afterEffect">
                                  <p:stCondLst>
                                    <p:cond delay="0"/>
                                  </p:stCondLst>
                                  <p:childTnLst>
                                    <p:set>
                                      <p:cBhvr>
                                        <p:cTn id="89" dur="1" fill="hold">
                                          <p:stCondLst>
                                            <p:cond delay="0"/>
                                          </p:stCondLst>
                                        </p:cTn>
                                        <p:tgtEl>
                                          <p:spTgt spid="13316">
                                            <p:txEl>
                                              <p:pRg st="8" end="8"/>
                                            </p:txEl>
                                          </p:spTgt>
                                        </p:tgtEl>
                                        <p:attrNameLst>
                                          <p:attrName>style.visibility</p:attrName>
                                        </p:attrNameLst>
                                      </p:cBhvr>
                                      <p:to>
                                        <p:strVal val="visible"/>
                                      </p:to>
                                    </p:set>
                                    <p:animEffect transition="in" filter="wipe(down)">
                                      <p:cBhvr>
                                        <p:cTn id="90" dur="200"/>
                                        <p:tgtEl>
                                          <p:spTgt spid="13316">
                                            <p:txEl>
                                              <p:pRg st="8" end="8"/>
                                            </p:txEl>
                                          </p:spTgt>
                                        </p:tgtEl>
                                      </p:cBhvr>
                                    </p:animEffect>
                                  </p:childTnLst>
                                </p:cTn>
                              </p:par>
                            </p:childTnLst>
                          </p:cTn>
                        </p:par>
                        <p:par>
                          <p:cTn id="91" fill="hold">
                            <p:stCondLst>
                              <p:cond delay="2900"/>
                            </p:stCondLst>
                            <p:childTnLst>
                              <p:par>
                                <p:cTn id="92" presetID="22" presetClass="entr" presetSubtype="4" fill="hold" grpId="0" nodeType="afterEffect">
                                  <p:stCondLst>
                                    <p:cond delay="0"/>
                                  </p:stCondLst>
                                  <p:childTnLst>
                                    <p:set>
                                      <p:cBhvr>
                                        <p:cTn id="93" dur="1" fill="hold">
                                          <p:stCondLst>
                                            <p:cond delay="0"/>
                                          </p:stCondLst>
                                        </p:cTn>
                                        <p:tgtEl>
                                          <p:spTgt spid="13316">
                                            <p:txEl>
                                              <p:pRg st="9" end="9"/>
                                            </p:txEl>
                                          </p:spTgt>
                                        </p:tgtEl>
                                        <p:attrNameLst>
                                          <p:attrName>style.visibility</p:attrName>
                                        </p:attrNameLst>
                                      </p:cBhvr>
                                      <p:to>
                                        <p:strVal val="visible"/>
                                      </p:to>
                                    </p:set>
                                    <p:animEffect transition="in" filter="wipe(down)">
                                      <p:cBhvr>
                                        <p:cTn id="94" dur="200"/>
                                        <p:tgtEl>
                                          <p:spTgt spid="13316">
                                            <p:txEl>
                                              <p:pRg st="9" end="9"/>
                                            </p:txEl>
                                          </p:spTgt>
                                        </p:tgtEl>
                                      </p:cBhvr>
                                    </p:animEffect>
                                  </p:childTnLst>
                                </p:cTn>
                              </p:par>
                            </p:childTnLst>
                          </p:cTn>
                        </p:par>
                        <p:par>
                          <p:cTn id="95" fill="hold">
                            <p:stCondLst>
                              <p:cond delay="3100"/>
                            </p:stCondLst>
                            <p:childTnLst>
                              <p:par>
                                <p:cTn id="96" presetID="22" presetClass="entr" presetSubtype="4" fill="hold" grpId="0" nodeType="afterEffect">
                                  <p:stCondLst>
                                    <p:cond delay="0"/>
                                  </p:stCondLst>
                                  <p:childTnLst>
                                    <p:set>
                                      <p:cBhvr>
                                        <p:cTn id="97" dur="1" fill="hold">
                                          <p:stCondLst>
                                            <p:cond delay="0"/>
                                          </p:stCondLst>
                                        </p:cTn>
                                        <p:tgtEl>
                                          <p:spTgt spid="13316">
                                            <p:txEl>
                                              <p:pRg st="10" end="10"/>
                                            </p:txEl>
                                          </p:spTgt>
                                        </p:tgtEl>
                                        <p:attrNameLst>
                                          <p:attrName>style.visibility</p:attrName>
                                        </p:attrNameLst>
                                      </p:cBhvr>
                                      <p:to>
                                        <p:strVal val="visible"/>
                                      </p:to>
                                    </p:set>
                                    <p:animEffect transition="in" filter="wipe(down)">
                                      <p:cBhvr>
                                        <p:cTn id="98" dur="200"/>
                                        <p:tgtEl>
                                          <p:spTgt spid="13316">
                                            <p:txEl>
                                              <p:pRg st="10" end="10"/>
                                            </p:txEl>
                                          </p:spTgt>
                                        </p:tgtEl>
                                      </p:cBhvr>
                                    </p:animEffect>
                                  </p:childTnLst>
                                </p:cTn>
                              </p:par>
                            </p:childTnLst>
                          </p:cTn>
                        </p:par>
                        <p:par>
                          <p:cTn id="99" fill="hold">
                            <p:stCondLst>
                              <p:cond delay="3300"/>
                            </p:stCondLst>
                            <p:childTnLst>
                              <p:par>
                                <p:cTn id="100" presetID="22" presetClass="entr" presetSubtype="4" fill="hold" grpId="0" nodeType="afterEffect">
                                  <p:stCondLst>
                                    <p:cond delay="0"/>
                                  </p:stCondLst>
                                  <p:childTnLst>
                                    <p:set>
                                      <p:cBhvr>
                                        <p:cTn id="101" dur="1" fill="hold">
                                          <p:stCondLst>
                                            <p:cond delay="0"/>
                                          </p:stCondLst>
                                        </p:cTn>
                                        <p:tgtEl>
                                          <p:spTgt spid="13316">
                                            <p:txEl>
                                              <p:pRg st="11" end="11"/>
                                            </p:txEl>
                                          </p:spTgt>
                                        </p:tgtEl>
                                        <p:attrNameLst>
                                          <p:attrName>style.visibility</p:attrName>
                                        </p:attrNameLst>
                                      </p:cBhvr>
                                      <p:to>
                                        <p:strVal val="visible"/>
                                      </p:to>
                                    </p:set>
                                    <p:animEffect transition="in" filter="wipe(down)">
                                      <p:cBhvr>
                                        <p:cTn id="102" dur="100"/>
                                        <p:tgtEl>
                                          <p:spTgt spid="13316">
                                            <p:txEl>
                                              <p:pRg st="11" end="11"/>
                                            </p:txEl>
                                          </p:spTgt>
                                        </p:tgtEl>
                                      </p:cBhvr>
                                    </p:animEffect>
                                  </p:childTnLst>
                                </p:cTn>
                              </p:par>
                            </p:childTnLst>
                          </p:cTn>
                        </p:par>
                        <p:par>
                          <p:cTn id="103" fill="hold">
                            <p:stCondLst>
                              <p:cond delay="3400"/>
                            </p:stCondLst>
                            <p:childTnLst>
                              <p:par>
                                <p:cTn id="104" presetID="22" presetClass="entr" presetSubtype="4" fill="hold" grpId="0" nodeType="afterEffect">
                                  <p:stCondLst>
                                    <p:cond delay="0"/>
                                  </p:stCondLst>
                                  <p:childTnLst>
                                    <p:set>
                                      <p:cBhvr>
                                        <p:cTn id="105" dur="1" fill="hold">
                                          <p:stCondLst>
                                            <p:cond delay="0"/>
                                          </p:stCondLst>
                                        </p:cTn>
                                        <p:tgtEl>
                                          <p:spTgt spid="13316">
                                            <p:txEl>
                                              <p:pRg st="12" end="12"/>
                                            </p:txEl>
                                          </p:spTgt>
                                        </p:tgtEl>
                                        <p:attrNameLst>
                                          <p:attrName>style.visibility</p:attrName>
                                        </p:attrNameLst>
                                      </p:cBhvr>
                                      <p:to>
                                        <p:strVal val="visible"/>
                                      </p:to>
                                    </p:set>
                                    <p:animEffect transition="in" filter="wipe(down)">
                                      <p:cBhvr>
                                        <p:cTn id="106" dur="100"/>
                                        <p:tgtEl>
                                          <p:spTgt spid="13316">
                                            <p:txEl>
                                              <p:pRg st="12" end="12"/>
                                            </p:txEl>
                                          </p:spTgt>
                                        </p:tgtEl>
                                      </p:cBhvr>
                                    </p:animEffect>
                                  </p:childTnLst>
                                </p:cTn>
                              </p:par>
                            </p:childTnLst>
                          </p:cTn>
                        </p:par>
                        <p:par>
                          <p:cTn id="107" fill="hold">
                            <p:stCondLst>
                              <p:cond delay="3500"/>
                            </p:stCondLst>
                            <p:childTnLst>
                              <p:par>
                                <p:cTn id="108" presetID="22" presetClass="entr" presetSubtype="4" fill="hold" grpId="0" nodeType="afterEffect">
                                  <p:stCondLst>
                                    <p:cond delay="0"/>
                                  </p:stCondLst>
                                  <p:childTnLst>
                                    <p:set>
                                      <p:cBhvr>
                                        <p:cTn id="109" dur="1" fill="hold">
                                          <p:stCondLst>
                                            <p:cond delay="0"/>
                                          </p:stCondLst>
                                        </p:cTn>
                                        <p:tgtEl>
                                          <p:spTgt spid="13316">
                                            <p:txEl>
                                              <p:pRg st="13" end="13"/>
                                            </p:txEl>
                                          </p:spTgt>
                                        </p:tgtEl>
                                        <p:attrNameLst>
                                          <p:attrName>style.visibility</p:attrName>
                                        </p:attrNameLst>
                                      </p:cBhvr>
                                      <p:to>
                                        <p:strVal val="visible"/>
                                      </p:to>
                                    </p:set>
                                    <p:animEffect transition="in" filter="wipe(down)">
                                      <p:cBhvr>
                                        <p:cTn id="110" dur="200"/>
                                        <p:tgtEl>
                                          <p:spTgt spid="1331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p:bldP spid="13316"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Outline</a:t>
            </a:r>
            <a:endParaRPr lang="en-US" dirty="0"/>
          </a:p>
        </p:txBody>
      </p:sp>
      <p:sp>
        <p:nvSpPr>
          <p:cNvPr id="3" name="Content Placeholder 2"/>
          <p:cNvSpPr>
            <a:spLocks noGrp="1"/>
          </p:cNvSpPr>
          <p:nvPr>
            <p:ph idx="1"/>
          </p:nvPr>
        </p:nvSpPr>
        <p:spPr/>
        <p:txBody>
          <a:bodyPr>
            <a:normAutofit/>
          </a:bodyPr>
          <a:lstStyle/>
          <a:p>
            <a:r>
              <a:rPr lang="en-US" dirty="0" smtClean="0"/>
              <a:t>Overview</a:t>
            </a:r>
          </a:p>
          <a:p>
            <a:r>
              <a:rPr lang="en-US" dirty="0" smtClean="0"/>
              <a:t>How is it put together</a:t>
            </a:r>
          </a:p>
          <a:p>
            <a:r>
              <a:rPr lang="en-US" b="1" dirty="0" smtClean="0">
                <a:solidFill>
                  <a:srgbClr val="FF0000"/>
                </a:solidFill>
              </a:rPr>
              <a:t>How does it work</a:t>
            </a:r>
          </a:p>
          <a:p>
            <a:pPr lvl="1"/>
            <a:r>
              <a:rPr lang="en-US" b="1" dirty="0" smtClean="0">
                <a:solidFill>
                  <a:srgbClr val="FF0000"/>
                </a:solidFill>
              </a:rPr>
              <a:t>Delivery platforms</a:t>
            </a:r>
          </a:p>
          <a:p>
            <a:pPr lvl="1"/>
            <a:r>
              <a:rPr lang="en-US" b="1" dirty="0" smtClean="0">
                <a:solidFill>
                  <a:srgbClr val="FF0000"/>
                </a:solidFill>
              </a:rPr>
              <a:t>Software tools</a:t>
            </a:r>
          </a:p>
        </p:txBody>
      </p:sp>
    </p:spTree>
    <p:extLst>
      <p:ext uri="{BB962C8B-B14F-4D97-AF65-F5344CB8AC3E}">
        <p14:creationId xmlns:p14="http://schemas.microsoft.com/office/powerpoint/2010/main" val="1534412013"/>
      </p:ext>
    </p:extLst>
  </p:cSld>
  <p:clrMapOvr>
    <a:masterClrMapping/>
  </p:clrMapOvr>
  <p:transition spd="slow">
    <p:wipe dir="d"/>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Delivery Platform</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File download</a:t>
            </a:r>
          </a:p>
          <a:p>
            <a:pPr lvl="1"/>
            <a:r>
              <a:rPr lang="en-US" dirty="0" smtClean="0"/>
              <a:t>simple Web link that results in a file download</a:t>
            </a:r>
          </a:p>
          <a:p>
            <a:pPr lvl="1"/>
            <a:r>
              <a:rPr lang="en-US" dirty="0" smtClean="0"/>
              <a:t>no support for understanding content</a:t>
            </a:r>
          </a:p>
          <a:p>
            <a:pPr lvl="1"/>
            <a:r>
              <a:rPr lang="en-US" dirty="0" smtClean="0"/>
              <a:t>little or no automation is possible</a:t>
            </a:r>
          </a:p>
          <a:p>
            <a:r>
              <a:rPr lang="en-US" dirty="0" smtClean="0"/>
              <a:t>Web application</a:t>
            </a:r>
          </a:p>
          <a:p>
            <a:pPr lvl="1"/>
            <a:r>
              <a:rPr lang="en-US" dirty="0" smtClean="0"/>
              <a:t>User-driven computer program, run in client browser</a:t>
            </a:r>
          </a:p>
          <a:p>
            <a:pPr lvl="1"/>
            <a:r>
              <a:rPr lang="en-US" dirty="0" smtClean="0"/>
              <a:t>form-based querying, browser-based visualization</a:t>
            </a:r>
          </a:p>
          <a:p>
            <a:pPr lvl="1"/>
            <a:r>
              <a:rPr lang="en-US" dirty="0" smtClean="0"/>
              <a:t>may offer file downloading (clip and ship, query results…)</a:t>
            </a:r>
          </a:p>
          <a:p>
            <a:r>
              <a:rPr lang="en-US" dirty="0" smtClean="0"/>
              <a:t>Web Service</a:t>
            </a:r>
          </a:p>
          <a:p>
            <a:pPr lvl="1"/>
            <a:r>
              <a:rPr lang="en-US" dirty="0" smtClean="0"/>
              <a:t>computer program executes requests sent via the World Wide Web</a:t>
            </a:r>
          </a:p>
          <a:p>
            <a:pPr lvl="1"/>
            <a:r>
              <a:rPr lang="en-US" dirty="0" smtClean="0"/>
              <a:t>Interface for machine to machine interaction</a:t>
            </a:r>
          </a:p>
          <a:p>
            <a:pPr lvl="1"/>
            <a:r>
              <a:rPr lang="en-US" dirty="0" smtClean="0"/>
              <a:t>Execute filtering or processing of data on server side</a:t>
            </a:r>
          </a:p>
          <a:p>
            <a:pPr lvl="1"/>
            <a:r>
              <a:rPr lang="en-US" dirty="0" smtClean="0"/>
              <a:t>CKAN node in a box to simplify</a:t>
            </a:r>
          </a:p>
        </p:txBody>
      </p:sp>
    </p:spTree>
    <p:extLst>
      <p:ext uri="{BB962C8B-B14F-4D97-AF65-F5344CB8AC3E}">
        <p14:creationId xmlns:p14="http://schemas.microsoft.com/office/powerpoint/2010/main" val="3231125715"/>
      </p:ext>
    </p:extLst>
  </p:cSld>
  <p:clrMapOvr>
    <a:masterClrMapping/>
  </p:clrMapOvr>
  <p:transition spd="slow">
    <p:wipe dir="d"/>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Tiers and delivery platforms</a:t>
            </a:r>
            <a:endParaRPr lang="en-US" dirty="0"/>
          </a:p>
        </p:txBody>
      </p:sp>
      <p:graphicFrame>
        <p:nvGraphicFramePr>
          <p:cNvPr id="4" name="Table Placeholder 3"/>
          <p:cNvGraphicFramePr>
            <a:graphicFrameLocks noGrp="1"/>
          </p:cNvGraphicFramePr>
          <p:nvPr>
            <p:ph idx="1"/>
            <p:extLst>
              <p:ext uri="{D42A27DB-BD31-4B8C-83A1-F6EECF244321}">
                <p14:modId xmlns:p14="http://schemas.microsoft.com/office/powerpoint/2010/main" val="3965654760"/>
              </p:ext>
            </p:extLst>
          </p:nvPr>
        </p:nvGraphicFramePr>
        <p:xfrm>
          <a:off x="762000" y="1597025"/>
          <a:ext cx="8229600" cy="3049272"/>
        </p:xfrm>
        <a:graphic>
          <a:graphicData uri="http://schemas.openxmlformats.org/drawingml/2006/table">
            <a:tbl>
              <a:tblPr firstRow="1" bandRow="1">
                <a:tableStyleId>{5C22544A-7EE6-4342-B048-85BDC9FD1C3A}</a:tableStyleId>
              </a:tblPr>
              <a:tblGrid>
                <a:gridCol w="2057400"/>
                <a:gridCol w="2057400"/>
                <a:gridCol w="2057400"/>
                <a:gridCol w="2057400"/>
              </a:tblGrid>
              <a:tr h="762318">
                <a:tc>
                  <a:txBody>
                    <a:bodyPr/>
                    <a:lstStyle/>
                    <a:p>
                      <a:pPr algn="ctr"/>
                      <a:endParaRPr lang="en-US" dirty="0"/>
                    </a:p>
                  </a:txBody>
                  <a:tcPr anchor="ctr">
                    <a:noFill/>
                  </a:tcPr>
                </a:tc>
                <a:tc>
                  <a:txBody>
                    <a:bodyPr/>
                    <a:lstStyle/>
                    <a:p>
                      <a:pPr algn="ctr"/>
                      <a:r>
                        <a:rPr lang="en-US" dirty="0" smtClean="0"/>
                        <a:t>Tier 1</a:t>
                      </a:r>
                      <a:endParaRPr lang="en-US" dirty="0"/>
                    </a:p>
                  </a:txBody>
                  <a:tcPr anchor="ctr"/>
                </a:tc>
                <a:tc>
                  <a:txBody>
                    <a:bodyPr/>
                    <a:lstStyle/>
                    <a:p>
                      <a:pPr algn="ctr"/>
                      <a:r>
                        <a:rPr lang="en-US" dirty="0" smtClean="0"/>
                        <a:t>Tier 2</a:t>
                      </a:r>
                      <a:endParaRPr lang="en-US" dirty="0"/>
                    </a:p>
                  </a:txBody>
                  <a:tcPr anchor="ctr"/>
                </a:tc>
                <a:tc>
                  <a:txBody>
                    <a:bodyPr/>
                    <a:lstStyle/>
                    <a:p>
                      <a:pPr algn="ctr"/>
                      <a:r>
                        <a:rPr lang="en-US" dirty="0" smtClean="0"/>
                        <a:t>Tier</a:t>
                      </a:r>
                      <a:r>
                        <a:rPr lang="en-US" baseline="0" dirty="0" smtClean="0"/>
                        <a:t> 3</a:t>
                      </a:r>
                      <a:endParaRPr lang="en-US" dirty="0"/>
                    </a:p>
                  </a:txBody>
                  <a:tcPr anchor="ctr"/>
                </a:tc>
              </a:tr>
              <a:tr h="762318">
                <a:tc>
                  <a:txBody>
                    <a:bodyPr/>
                    <a:lstStyle/>
                    <a:p>
                      <a:pPr algn="ctr"/>
                      <a:r>
                        <a:rPr lang="en-US" dirty="0" smtClean="0"/>
                        <a:t>File download</a:t>
                      </a:r>
                    </a:p>
                  </a:txBody>
                  <a:tcPr anchor="ctr">
                    <a:solidFill>
                      <a:schemeClr val="accent4">
                        <a:lumMod val="40000"/>
                        <a:lumOff val="60000"/>
                      </a:schemeClr>
                    </a:solidFill>
                  </a:tcPr>
                </a:tc>
                <a:tc>
                  <a:txBody>
                    <a:bodyPr/>
                    <a:lstStyle/>
                    <a:p>
                      <a:pPr algn="ctr"/>
                      <a:r>
                        <a:rPr lang="en-US" sz="4400" b="1" dirty="0" smtClean="0"/>
                        <a:t>X</a:t>
                      </a:r>
                      <a:endParaRPr lang="en-US" sz="4400" b="1" dirty="0"/>
                    </a:p>
                  </a:txBody>
                  <a:tcPr anchor="ctr"/>
                </a:tc>
                <a:tc>
                  <a:txBody>
                    <a:bodyPr/>
                    <a:lstStyle/>
                    <a:p>
                      <a:pPr algn="ctr"/>
                      <a:r>
                        <a:rPr lang="en-US" sz="4400" b="1" dirty="0" smtClean="0"/>
                        <a:t>X</a:t>
                      </a:r>
                      <a:endParaRPr lang="en-US" sz="4400" b="1" dirty="0"/>
                    </a:p>
                  </a:txBody>
                  <a:tcPr anchor="ctr"/>
                </a:tc>
                <a:tc>
                  <a:txBody>
                    <a:bodyPr/>
                    <a:lstStyle/>
                    <a:p>
                      <a:pPr algn="ctr"/>
                      <a:r>
                        <a:rPr lang="en-US" sz="4400" b="1" dirty="0" smtClean="0"/>
                        <a:t>X</a:t>
                      </a:r>
                      <a:endParaRPr lang="en-US" sz="4400" b="1" dirty="0"/>
                    </a:p>
                  </a:txBody>
                  <a:tcPr anchor="ctr"/>
                </a:tc>
              </a:tr>
              <a:tr h="762318">
                <a:tc>
                  <a:txBody>
                    <a:bodyPr/>
                    <a:lstStyle/>
                    <a:p>
                      <a:pPr algn="ctr"/>
                      <a:r>
                        <a:rPr lang="en-US" dirty="0" smtClean="0"/>
                        <a:t>Web application</a:t>
                      </a:r>
                      <a:endParaRPr lang="en-US" dirty="0"/>
                    </a:p>
                  </a:txBody>
                  <a:tcPr anchor="ctr">
                    <a:solidFill>
                      <a:schemeClr val="accent4">
                        <a:lumMod val="40000"/>
                        <a:lumOff val="60000"/>
                      </a:schemeClr>
                    </a:solidFill>
                  </a:tcPr>
                </a:tc>
                <a:tc>
                  <a:txBody>
                    <a:bodyPr/>
                    <a:lstStyle/>
                    <a:p>
                      <a:pPr algn="ctr"/>
                      <a:endParaRPr lang="en-US" sz="4400" b="1" dirty="0"/>
                    </a:p>
                  </a:txBody>
                  <a:tcPr anchor="ctr"/>
                </a:tc>
                <a:tc>
                  <a:txBody>
                    <a:bodyPr/>
                    <a:lstStyle/>
                    <a:p>
                      <a:pPr algn="ctr"/>
                      <a:r>
                        <a:rPr lang="en-US" sz="4400" b="1" dirty="0" smtClean="0"/>
                        <a:t>X</a:t>
                      </a:r>
                      <a:endParaRPr lang="en-US" sz="4400" b="1" dirty="0"/>
                    </a:p>
                  </a:txBody>
                  <a:tcPr anchor="ctr"/>
                </a:tc>
                <a:tc>
                  <a:txBody>
                    <a:bodyPr/>
                    <a:lstStyle/>
                    <a:p>
                      <a:pPr algn="ctr"/>
                      <a:r>
                        <a:rPr lang="en-US" sz="4400" b="1" dirty="0" smtClean="0"/>
                        <a:t>X</a:t>
                      </a:r>
                      <a:endParaRPr lang="en-US" sz="4400" b="1" dirty="0"/>
                    </a:p>
                  </a:txBody>
                  <a:tcPr anchor="ctr"/>
                </a:tc>
              </a:tr>
              <a:tr h="762318">
                <a:tc>
                  <a:txBody>
                    <a:bodyPr/>
                    <a:lstStyle/>
                    <a:p>
                      <a:pPr algn="ctr"/>
                      <a:r>
                        <a:rPr lang="en-US" dirty="0" smtClean="0"/>
                        <a:t>Web service</a:t>
                      </a:r>
                      <a:endParaRPr lang="en-US" dirty="0"/>
                    </a:p>
                  </a:txBody>
                  <a:tcPr anchor="ctr">
                    <a:solidFill>
                      <a:schemeClr val="accent4">
                        <a:lumMod val="40000"/>
                        <a:lumOff val="60000"/>
                      </a:schemeClr>
                    </a:solidFill>
                  </a:tcPr>
                </a:tc>
                <a:tc>
                  <a:txBody>
                    <a:bodyPr/>
                    <a:lstStyle/>
                    <a:p>
                      <a:pPr algn="ctr"/>
                      <a:endParaRPr lang="en-US" sz="4400" b="1" dirty="0"/>
                    </a:p>
                  </a:txBody>
                  <a:tcPr anchor="ctr"/>
                </a:tc>
                <a:tc>
                  <a:txBody>
                    <a:bodyPr/>
                    <a:lstStyle/>
                    <a:p>
                      <a:pPr algn="ctr"/>
                      <a:r>
                        <a:rPr lang="en-US" sz="4400" b="1" dirty="0" smtClean="0"/>
                        <a:t>X</a:t>
                      </a:r>
                      <a:endParaRPr lang="en-US" sz="4400" b="1" dirty="0"/>
                    </a:p>
                  </a:txBody>
                  <a:tcPr anchor="ctr"/>
                </a:tc>
                <a:tc>
                  <a:txBody>
                    <a:bodyPr/>
                    <a:lstStyle/>
                    <a:p>
                      <a:pPr algn="ctr"/>
                      <a:r>
                        <a:rPr lang="en-US" sz="4400" b="1" dirty="0" smtClean="0"/>
                        <a:t>X</a:t>
                      </a:r>
                      <a:endParaRPr lang="en-US" sz="4400" b="1" dirty="0"/>
                    </a:p>
                  </a:txBody>
                  <a:tcPr anchor="ctr"/>
                </a:tc>
              </a:tr>
            </a:tbl>
          </a:graphicData>
        </a:graphic>
      </p:graphicFrame>
    </p:spTree>
    <p:extLst>
      <p:ext uri="{BB962C8B-B14F-4D97-AF65-F5344CB8AC3E}">
        <p14:creationId xmlns:p14="http://schemas.microsoft.com/office/powerpoint/2010/main" val="3290669850"/>
      </p:ext>
    </p:extLst>
  </p:cSld>
  <p:clrMapOvr>
    <a:masterClrMapping/>
  </p:clrMapOvr>
  <p:transition spd="slow">
    <p:wipe dir="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a:spLocks noChangeArrowheads="1"/>
          </p:cNvSpPr>
          <p:nvPr/>
        </p:nvSpPr>
        <p:spPr bwMode="auto">
          <a:xfrm>
            <a:off x="685800" y="1507129"/>
            <a:ext cx="6324600" cy="4585871"/>
          </a:xfrm>
          <a:prstGeom prst="rect">
            <a:avLst/>
          </a:prstGeom>
          <a:noFill/>
          <a:ln w="9525">
            <a:noFill/>
            <a:miter lim="800000"/>
            <a:headEnd/>
            <a:tailEnd/>
          </a:ln>
        </p:spPr>
        <p:txBody>
          <a:bodyPr wrap="square">
            <a:spAutoFit/>
          </a:bodyPr>
          <a:lstStyle/>
          <a:p>
            <a:pPr marL="228600" indent="-228600">
              <a:buFont typeface="Arial" charset="0"/>
              <a:buChar char="•"/>
            </a:pPr>
            <a:r>
              <a:rPr lang="en-US" sz="2400" b="1" dirty="0">
                <a:solidFill>
                  <a:srgbClr val="282B2E"/>
                </a:solidFill>
                <a:latin typeface="Arial Narrow" pitchFamily="34" charset="0"/>
              </a:rPr>
              <a:t>System Design, Development and Testing</a:t>
            </a:r>
            <a:r>
              <a:rPr lang="en-US" sz="2400" dirty="0">
                <a:solidFill>
                  <a:srgbClr val="282B2E"/>
                </a:solidFill>
                <a:latin typeface="Arial Narrow" pitchFamily="34" charset="0"/>
              </a:rPr>
              <a:t>: </a:t>
            </a:r>
            <a:endParaRPr lang="en-US" sz="2400" dirty="0" smtClean="0">
              <a:solidFill>
                <a:srgbClr val="282B2E"/>
              </a:solidFill>
              <a:latin typeface="Arial Narrow" pitchFamily="34" charset="0"/>
            </a:endParaRPr>
          </a:p>
          <a:p>
            <a:pPr marL="685800" lvl="1" indent="-228600">
              <a:buFont typeface="Arial" charset="0"/>
              <a:buChar char="•"/>
            </a:pPr>
            <a:r>
              <a:rPr lang="en-US" sz="2000" dirty="0" smtClean="0">
                <a:solidFill>
                  <a:srgbClr val="282B2E"/>
                </a:solidFill>
                <a:latin typeface="Arial Narrow" pitchFamily="34" charset="0"/>
              </a:rPr>
              <a:t>Consortium </a:t>
            </a:r>
            <a:r>
              <a:rPr lang="en-US" sz="2000" dirty="0">
                <a:solidFill>
                  <a:srgbClr val="282B2E"/>
                </a:solidFill>
                <a:latin typeface="Arial Narrow" pitchFamily="34" charset="0"/>
              </a:rPr>
              <a:t>led by </a:t>
            </a:r>
            <a:r>
              <a:rPr lang="en-US" sz="2000" b="1" i="1" dirty="0">
                <a:solidFill>
                  <a:srgbClr val="282B2E"/>
                </a:solidFill>
                <a:latin typeface="Arial Narrow" pitchFamily="34" charset="0"/>
              </a:rPr>
              <a:t>Boise State </a:t>
            </a:r>
            <a:r>
              <a:rPr lang="en-US" sz="2000" b="1" i="1" dirty="0" smtClean="0">
                <a:solidFill>
                  <a:srgbClr val="282B2E"/>
                </a:solidFill>
                <a:latin typeface="Arial Narrow" pitchFamily="34" charset="0"/>
              </a:rPr>
              <a:t>University</a:t>
            </a:r>
            <a:r>
              <a:rPr lang="en-US" sz="2000" dirty="0" smtClean="0">
                <a:solidFill>
                  <a:srgbClr val="282B2E"/>
                </a:solidFill>
                <a:latin typeface="Arial Narrow" pitchFamily="34" charset="0"/>
              </a:rPr>
              <a:t>: leverage the </a:t>
            </a:r>
            <a:r>
              <a:rPr lang="en-US" sz="2000" b="1" i="1" dirty="0">
                <a:solidFill>
                  <a:srgbClr val="282B2E"/>
                </a:solidFill>
                <a:latin typeface="Arial Narrow" pitchFamily="34" charset="0"/>
              </a:rPr>
              <a:t>Geosciences Information Network </a:t>
            </a:r>
            <a:r>
              <a:rPr lang="en-US" sz="2000" dirty="0">
                <a:solidFill>
                  <a:srgbClr val="282B2E"/>
                </a:solidFill>
                <a:latin typeface="Arial Narrow" pitchFamily="34" charset="0"/>
              </a:rPr>
              <a:t>(NSF, U.S. Geological Survey, and American Association of State Geologist</a:t>
            </a:r>
            <a:r>
              <a:rPr lang="en-US" sz="2000" dirty="0" smtClean="0">
                <a:solidFill>
                  <a:srgbClr val="282B2E"/>
                </a:solidFill>
                <a:latin typeface="Arial Narrow" pitchFamily="34" charset="0"/>
              </a:rPr>
              <a:t>) for system design</a:t>
            </a:r>
            <a:endParaRPr lang="en-US" sz="2000" dirty="0">
              <a:solidFill>
                <a:srgbClr val="282B2E"/>
              </a:solidFill>
              <a:latin typeface="Arial Narrow" pitchFamily="34" charset="0"/>
            </a:endParaRPr>
          </a:p>
          <a:p>
            <a:pPr marL="228600" indent="-228600">
              <a:buFont typeface="Arial" charset="0"/>
              <a:buChar char="•"/>
            </a:pPr>
            <a:endParaRPr lang="en-US" sz="2000" dirty="0">
              <a:solidFill>
                <a:srgbClr val="282B2E"/>
              </a:solidFill>
              <a:latin typeface="Arial Narrow" pitchFamily="34" charset="0"/>
            </a:endParaRPr>
          </a:p>
          <a:p>
            <a:pPr marL="228600" indent="-228600">
              <a:buFont typeface="Arial" charset="0"/>
              <a:buChar char="•"/>
            </a:pPr>
            <a:r>
              <a:rPr lang="en-US" sz="2400" b="1" dirty="0">
                <a:solidFill>
                  <a:srgbClr val="282B2E"/>
                </a:solidFill>
                <a:latin typeface="Arial Narrow" pitchFamily="34" charset="0"/>
              </a:rPr>
              <a:t>Data Development, Collection &amp; Maintenance</a:t>
            </a:r>
            <a:r>
              <a:rPr lang="en-US" sz="2400" dirty="0">
                <a:solidFill>
                  <a:srgbClr val="282B2E"/>
                </a:solidFill>
                <a:latin typeface="Arial Narrow" pitchFamily="34" charset="0"/>
              </a:rPr>
              <a:t>: </a:t>
            </a:r>
            <a:endParaRPr lang="en-US" sz="2400" dirty="0" smtClean="0">
              <a:solidFill>
                <a:srgbClr val="282B2E"/>
              </a:solidFill>
              <a:latin typeface="Arial Narrow" pitchFamily="34" charset="0"/>
            </a:endParaRPr>
          </a:p>
          <a:p>
            <a:pPr marL="685800" lvl="1" indent="-228600">
              <a:buFont typeface="Arial" charset="0"/>
              <a:buChar char="•"/>
            </a:pPr>
            <a:r>
              <a:rPr lang="en-US" sz="2000" dirty="0" smtClean="0">
                <a:solidFill>
                  <a:srgbClr val="282B2E"/>
                </a:solidFill>
                <a:latin typeface="Arial Narrow" pitchFamily="34" charset="0"/>
              </a:rPr>
              <a:t>Populate </a:t>
            </a:r>
            <a:r>
              <a:rPr lang="en-US" sz="2000" dirty="0">
                <a:solidFill>
                  <a:srgbClr val="282B2E"/>
                </a:solidFill>
                <a:latin typeface="Arial Narrow" pitchFamily="34" charset="0"/>
              </a:rPr>
              <a:t>NGDS </a:t>
            </a:r>
            <a:r>
              <a:rPr lang="en-US" sz="2000" dirty="0" smtClean="0">
                <a:solidFill>
                  <a:srgbClr val="282B2E"/>
                </a:solidFill>
                <a:latin typeface="Arial Narrow" pitchFamily="34" charset="0"/>
              </a:rPr>
              <a:t>data </a:t>
            </a:r>
            <a:r>
              <a:rPr lang="en-US" sz="2000" dirty="0">
                <a:solidFill>
                  <a:srgbClr val="282B2E"/>
                </a:solidFill>
                <a:latin typeface="Arial Narrow" pitchFamily="34" charset="0"/>
              </a:rPr>
              <a:t>sets in partnership with </a:t>
            </a:r>
            <a:r>
              <a:rPr lang="en-US" sz="2000" b="1" i="1" dirty="0">
                <a:solidFill>
                  <a:srgbClr val="282B2E"/>
                </a:solidFill>
                <a:latin typeface="Arial Narrow" pitchFamily="34" charset="0"/>
              </a:rPr>
              <a:t>S</a:t>
            </a:r>
            <a:r>
              <a:rPr lang="en-US" sz="2000" b="1" i="1" dirty="0" smtClean="0">
                <a:solidFill>
                  <a:srgbClr val="282B2E"/>
                </a:solidFill>
                <a:latin typeface="Arial Narrow" pitchFamily="34" charset="0"/>
              </a:rPr>
              <a:t>tate Geological </a:t>
            </a:r>
            <a:r>
              <a:rPr lang="en-US" sz="2000" b="1" dirty="0" smtClean="0">
                <a:solidFill>
                  <a:srgbClr val="282B2E"/>
                </a:solidFill>
                <a:latin typeface="Arial Narrow" pitchFamily="34" charset="0"/>
              </a:rPr>
              <a:t>Surveys </a:t>
            </a:r>
            <a:r>
              <a:rPr lang="en-US" sz="2000" dirty="0">
                <a:solidFill>
                  <a:srgbClr val="282B2E"/>
                </a:solidFill>
                <a:latin typeface="Arial Narrow" pitchFamily="34" charset="0"/>
              </a:rPr>
              <a:t>and other geothermal data providers including </a:t>
            </a:r>
            <a:r>
              <a:rPr lang="en-US" sz="2000" b="1" i="1" dirty="0">
                <a:solidFill>
                  <a:srgbClr val="282B2E"/>
                </a:solidFill>
                <a:latin typeface="Arial Narrow" pitchFamily="34" charset="0"/>
              </a:rPr>
              <a:t>Southern Methodist University</a:t>
            </a:r>
            <a:r>
              <a:rPr lang="en-US" sz="2000" i="1" dirty="0">
                <a:solidFill>
                  <a:srgbClr val="282B2E"/>
                </a:solidFill>
                <a:latin typeface="Arial Narrow" pitchFamily="34" charset="0"/>
              </a:rPr>
              <a:t> </a:t>
            </a:r>
            <a:r>
              <a:rPr lang="en-US" sz="2000" dirty="0">
                <a:solidFill>
                  <a:srgbClr val="282B2E"/>
                </a:solidFill>
                <a:latin typeface="Arial Narrow" pitchFamily="34" charset="0"/>
              </a:rPr>
              <a:t>and </a:t>
            </a:r>
            <a:r>
              <a:rPr lang="en-US" sz="2000" b="1" i="1" dirty="0">
                <a:solidFill>
                  <a:srgbClr val="282B2E"/>
                </a:solidFill>
                <a:latin typeface="Arial Narrow" pitchFamily="34" charset="0"/>
              </a:rPr>
              <a:t>GTP technology partners</a:t>
            </a:r>
            <a:r>
              <a:rPr lang="en-US" sz="2000" i="1" dirty="0">
                <a:solidFill>
                  <a:srgbClr val="282B2E"/>
                </a:solidFill>
                <a:latin typeface="Arial Narrow" pitchFamily="34" charset="0"/>
              </a:rPr>
              <a:t>.</a:t>
            </a:r>
          </a:p>
          <a:p>
            <a:pPr marL="228600" indent="-228600">
              <a:buFont typeface="Arial" charset="0"/>
              <a:buNone/>
            </a:pPr>
            <a:endParaRPr lang="en-US" sz="2000" dirty="0">
              <a:solidFill>
                <a:srgbClr val="282B2E"/>
              </a:solidFill>
              <a:latin typeface="Arial Narrow" pitchFamily="34" charset="0"/>
            </a:endParaRPr>
          </a:p>
          <a:p>
            <a:pPr marL="228600" indent="-228600">
              <a:buFont typeface="Arial" charset="0"/>
              <a:buChar char="•"/>
            </a:pPr>
            <a:r>
              <a:rPr lang="en-US" sz="2400" b="1" dirty="0">
                <a:solidFill>
                  <a:srgbClr val="282B2E"/>
                </a:solidFill>
                <a:latin typeface="Arial Narrow" pitchFamily="34" charset="0"/>
              </a:rPr>
              <a:t>National Resource Assessment </a:t>
            </a:r>
            <a:endParaRPr lang="en-US" sz="2400" b="1" dirty="0" smtClean="0">
              <a:solidFill>
                <a:srgbClr val="282B2E"/>
              </a:solidFill>
              <a:latin typeface="Arial Narrow" pitchFamily="34" charset="0"/>
            </a:endParaRPr>
          </a:p>
          <a:p>
            <a:pPr marL="685800" lvl="1" indent="-228600">
              <a:buFont typeface="Arial" charset="0"/>
              <a:buChar char="•"/>
            </a:pPr>
            <a:r>
              <a:rPr lang="en-US" sz="2000" dirty="0" smtClean="0">
                <a:solidFill>
                  <a:srgbClr val="282B2E"/>
                </a:solidFill>
                <a:latin typeface="Arial Narrow" pitchFamily="34" charset="0"/>
              </a:rPr>
              <a:t>Inter-Agency </a:t>
            </a:r>
            <a:r>
              <a:rPr lang="en-US" sz="2000" dirty="0">
                <a:solidFill>
                  <a:srgbClr val="282B2E"/>
                </a:solidFill>
                <a:latin typeface="Arial Narrow" pitchFamily="34" charset="0"/>
              </a:rPr>
              <a:t>Agreement with </a:t>
            </a:r>
            <a:r>
              <a:rPr lang="en-US" sz="2000" b="1" i="1" dirty="0">
                <a:solidFill>
                  <a:srgbClr val="282B2E"/>
                </a:solidFill>
                <a:latin typeface="Arial Narrow" pitchFamily="34" charset="0"/>
              </a:rPr>
              <a:t>U.S. Geological Survey </a:t>
            </a:r>
          </a:p>
        </p:txBody>
      </p:sp>
      <p:pic>
        <p:nvPicPr>
          <p:cNvPr id="18435" name="Picture 14" descr="geothermal-map-of-north-america.jpg"/>
          <p:cNvPicPr>
            <a:picLocks noChangeAspect="1"/>
          </p:cNvPicPr>
          <p:nvPr/>
        </p:nvPicPr>
        <p:blipFill>
          <a:blip r:embed="rId3"/>
          <a:srcRect l="3728" t="15456" r="4688" b="19963"/>
          <a:stretch>
            <a:fillRect/>
          </a:stretch>
        </p:blipFill>
        <p:spPr bwMode="auto">
          <a:xfrm>
            <a:off x="6959593" y="4533900"/>
            <a:ext cx="1965332" cy="1981200"/>
          </a:xfrm>
          <a:prstGeom prst="rect">
            <a:avLst/>
          </a:prstGeom>
          <a:noFill/>
          <a:ln w="6350">
            <a:solidFill>
              <a:schemeClr val="tx1"/>
            </a:solidFill>
            <a:miter lim="800000"/>
            <a:headEnd/>
            <a:tailEnd/>
          </a:ln>
        </p:spPr>
      </p:pic>
      <p:pic>
        <p:nvPicPr>
          <p:cNvPr id="18436" name="Picture 15" descr="NGDSLogoBig.jpg"/>
          <p:cNvPicPr>
            <a:picLocks noChangeAspect="1"/>
          </p:cNvPicPr>
          <p:nvPr/>
        </p:nvPicPr>
        <p:blipFill>
          <a:blip r:embed="rId4"/>
          <a:srcRect l="2229"/>
          <a:stretch>
            <a:fillRect/>
          </a:stretch>
        </p:blipFill>
        <p:spPr bwMode="auto">
          <a:xfrm>
            <a:off x="7235754" y="2514600"/>
            <a:ext cx="1633607" cy="839189"/>
          </a:xfrm>
          <a:prstGeom prst="rect">
            <a:avLst/>
          </a:prstGeom>
          <a:noFill/>
          <a:ln w="9525">
            <a:noFill/>
            <a:miter lim="800000"/>
            <a:headEnd/>
            <a:tailEnd/>
          </a:ln>
        </p:spPr>
      </p:pic>
      <p:sp>
        <p:nvSpPr>
          <p:cNvPr id="18437" name="Title 2"/>
          <p:cNvSpPr txBox="1">
            <a:spLocks/>
          </p:cNvSpPr>
          <p:nvPr/>
        </p:nvSpPr>
        <p:spPr bwMode="auto">
          <a:xfrm>
            <a:off x="685800" y="0"/>
            <a:ext cx="7620000" cy="793750"/>
          </a:xfrm>
          <a:prstGeom prst="rect">
            <a:avLst/>
          </a:prstGeom>
          <a:noFill/>
          <a:ln w="9525">
            <a:noFill/>
            <a:miter lim="800000"/>
            <a:headEnd/>
            <a:tailEnd/>
          </a:ln>
        </p:spPr>
        <p:txBody>
          <a:bodyPr/>
          <a:lstStyle/>
          <a:p>
            <a:pPr algn="ctr" defTabSz="457200" eaLnBrk="0" hangingPunct="0">
              <a:lnSpc>
                <a:spcPts val="2800"/>
              </a:lnSpc>
            </a:pPr>
            <a:r>
              <a:rPr lang="en-US" sz="3600" dirty="0">
                <a:latin typeface="+mj-lt"/>
                <a:ea typeface="ＭＳ Ｐゴシック"/>
                <a:cs typeface="ＭＳ Ｐゴシック"/>
              </a:rPr>
              <a:t>	</a:t>
            </a:r>
          </a:p>
        </p:txBody>
      </p:sp>
      <p:sp>
        <p:nvSpPr>
          <p:cNvPr id="2" name="Title 1"/>
          <p:cNvSpPr>
            <a:spLocks noGrp="1"/>
          </p:cNvSpPr>
          <p:nvPr>
            <p:ph type="title"/>
          </p:nvPr>
        </p:nvSpPr>
        <p:spPr/>
        <p:txBody>
          <a:bodyPr>
            <a:normAutofit fontScale="90000"/>
          </a:bodyPr>
          <a:lstStyle/>
          <a:p>
            <a:r>
              <a:rPr lang="en-US" dirty="0" smtClean="0"/>
              <a:t>NGDS strategy </a:t>
            </a:r>
            <a:r>
              <a:rPr lang="en-US" dirty="0"/>
              <a:t>to reduce geothermal development </a:t>
            </a:r>
            <a:r>
              <a:rPr lang="en-US" dirty="0" smtClean="0"/>
              <a:t>risks</a:t>
            </a:r>
            <a:endParaRPr lang="en-US" dirty="0"/>
          </a:p>
        </p:txBody>
      </p:sp>
    </p:spTree>
    <p:extLst>
      <p:ext uri="{BB962C8B-B14F-4D97-AF65-F5344CB8AC3E}">
        <p14:creationId xmlns:p14="http://schemas.microsoft.com/office/powerpoint/2010/main" val="2294636567"/>
      </p:ext>
    </p:extLst>
  </p:cSld>
  <p:clrMapOvr>
    <a:masterClrMapping/>
  </p:clrMapOvr>
  <p:transition spd="slow">
    <p:wipe dir="d"/>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Data Delivery Platform: web services</a:t>
            </a:r>
            <a:endParaRPr lang="en-US" dirty="0"/>
          </a:p>
        </p:txBody>
      </p:sp>
      <p:sp>
        <p:nvSpPr>
          <p:cNvPr id="6" name="TextBox 5"/>
          <p:cNvSpPr txBox="1"/>
          <p:nvPr/>
        </p:nvSpPr>
        <p:spPr>
          <a:xfrm>
            <a:off x="533400" y="1170361"/>
            <a:ext cx="2590800" cy="523220"/>
          </a:xfrm>
          <a:prstGeom prst="rect">
            <a:avLst/>
          </a:prstGeom>
          <a:noFill/>
        </p:spPr>
        <p:txBody>
          <a:bodyPr wrap="square" rtlCol="0">
            <a:spAutoFit/>
          </a:bodyPr>
          <a:lstStyle/>
          <a:p>
            <a:r>
              <a:rPr lang="en-US" sz="2800" b="1" dirty="0" smtClean="0">
                <a:ln w="10541" cmpd="sng">
                  <a:solidFill>
                    <a:srgbClr val="B88472"/>
                  </a:solidFill>
                  <a:prstDash val="solid"/>
                </a:ln>
                <a:solidFill>
                  <a:schemeClr val="tx1">
                    <a:lumMod val="50000"/>
                  </a:schemeClr>
                </a:solidFill>
              </a:rPr>
              <a:t>OGC Services</a:t>
            </a:r>
            <a:endParaRPr lang="en-US" sz="2800" b="1" dirty="0">
              <a:ln w="10541" cmpd="sng">
                <a:solidFill>
                  <a:srgbClr val="B88472"/>
                </a:solidFill>
                <a:prstDash val="solid"/>
              </a:ln>
              <a:solidFill>
                <a:schemeClr val="tx1">
                  <a:lumMod val="50000"/>
                </a:schemeClr>
              </a:solidFill>
            </a:endParaRPr>
          </a:p>
        </p:txBody>
      </p:sp>
      <p:sp>
        <p:nvSpPr>
          <p:cNvPr id="5" name="TextBox 4"/>
          <p:cNvSpPr txBox="1"/>
          <p:nvPr/>
        </p:nvSpPr>
        <p:spPr>
          <a:xfrm>
            <a:off x="762000" y="1667470"/>
            <a:ext cx="7010400" cy="923330"/>
          </a:xfrm>
          <a:prstGeom prst="rect">
            <a:avLst/>
          </a:prstGeom>
          <a:noFill/>
        </p:spPr>
        <p:txBody>
          <a:bodyPr wrap="square" rtlCol="0">
            <a:spAutoFit/>
          </a:bodyPr>
          <a:lstStyle/>
          <a:p>
            <a:pPr marL="285750" indent="-285750">
              <a:buFont typeface="Arial" pitchFamily="34" charset="0"/>
              <a:buChar char="•"/>
            </a:pPr>
            <a:r>
              <a:rPr lang="en-US" dirty="0" smtClean="0"/>
              <a:t>WMS for providing a symbolized portrayal of vector data</a:t>
            </a:r>
          </a:p>
          <a:p>
            <a:pPr marL="285750" indent="-285750">
              <a:buFont typeface="Arial" pitchFamily="34" charset="0"/>
              <a:buChar char="•"/>
            </a:pPr>
            <a:r>
              <a:rPr lang="en-US" dirty="0" smtClean="0"/>
              <a:t>WFS for full access to attributes and to download vector data</a:t>
            </a:r>
          </a:p>
          <a:p>
            <a:pPr marL="285750" indent="-285750">
              <a:buFont typeface="Arial" pitchFamily="34" charset="0"/>
              <a:buChar char="•"/>
            </a:pPr>
            <a:r>
              <a:rPr lang="en-US" dirty="0" smtClean="0"/>
              <a:t>WCS for access to continuous raster data</a:t>
            </a:r>
            <a:endParaRPr lang="en-US" dirty="0"/>
          </a:p>
        </p:txBody>
      </p:sp>
      <p:pic>
        <p:nvPicPr>
          <p:cNvPr id="7" name="Picture 6"/>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33400" y="2902960"/>
            <a:ext cx="3961747" cy="3063574"/>
          </a:xfrm>
          <a:prstGeom prst="rect">
            <a:avLst/>
          </a:prstGeom>
          <a:noFill/>
          <a:ln>
            <a:noFill/>
          </a:ln>
          <a:effectLst>
            <a:outerShdw dist="25965" dir="2700000" algn="ctr" rotWithShape="0">
              <a:srgbClr val="CCCCCC">
                <a:alpha val="50027"/>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8" name="Picture 7"/>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244825" y="2630247"/>
            <a:ext cx="2725647" cy="3610481"/>
          </a:xfrm>
          <a:prstGeom prst="rect">
            <a:avLst/>
          </a:prstGeom>
          <a:noFill/>
          <a:ln>
            <a:noFill/>
          </a:ln>
          <a:effectLst>
            <a:outerShdw dist="25965" dir="2700000" algn="ctr" rotWithShape="0">
              <a:srgbClr val="CCCCCC">
                <a:alpha val="50027"/>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 name="Picture 8"/>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383104" y="2751782"/>
            <a:ext cx="4317460" cy="3365929"/>
          </a:xfrm>
          <a:prstGeom prst="rect">
            <a:avLst/>
          </a:prstGeom>
          <a:noFill/>
          <a:ln>
            <a:noFill/>
          </a:ln>
          <a:effectLst>
            <a:outerShdw dist="25965" dir="2700000" algn="ctr" rotWithShape="0">
              <a:srgbClr val="CCCCCC">
                <a:alpha val="50027"/>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0" name="Picture 9"/>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019381" y="2728068"/>
            <a:ext cx="4553119" cy="3414839"/>
          </a:xfrm>
          <a:prstGeom prst="rect">
            <a:avLst/>
          </a:prstGeom>
          <a:noFill/>
          <a:ln>
            <a:noFill/>
          </a:ln>
          <a:effectLst>
            <a:outerShdw dist="25965" dir="2700000" algn="ctr" rotWithShape="0">
              <a:srgbClr val="CCCCCC">
                <a:alpha val="50027"/>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2" name="TextBox 11"/>
          <p:cNvSpPr txBox="1"/>
          <p:nvPr/>
        </p:nvSpPr>
        <p:spPr>
          <a:xfrm>
            <a:off x="3097924" y="1224290"/>
            <a:ext cx="5882054" cy="523220"/>
          </a:xfrm>
          <a:prstGeom prst="rect">
            <a:avLst/>
          </a:prstGeom>
          <a:noFill/>
          <a:ln>
            <a:noFill/>
          </a:ln>
        </p:spPr>
        <p:txBody>
          <a:bodyPr wrap="square" rtlCol="0">
            <a:spAutoFit/>
          </a:bodyPr>
          <a:lstStyle/>
          <a:p>
            <a:r>
              <a:rPr lang="en-US" sz="2800" b="1" dirty="0" smtClean="0">
                <a:ln w="10541" cmpd="sng">
                  <a:solidFill>
                    <a:srgbClr val="B88472"/>
                  </a:solidFill>
                  <a:prstDash val="solid"/>
                </a:ln>
                <a:solidFill>
                  <a:schemeClr val="tx1">
                    <a:lumMod val="50000"/>
                  </a:schemeClr>
                </a:solidFill>
              </a:rPr>
              <a:t>-- Useful in Existing Applications </a:t>
            </a:r>
            <a:endParaRPr lang="en-US" sz="2800" b="1" dirty="0">
              <a:ln w="10541" cmpd="sng">
                <a:solidFill>
                  <a:srgbClr val="B88472"/>
                </a:solidFill>
                <a:prstDash val="solid"/>
              </a:ln>
              <a:solidFill>
                <a:schemeClr val="tx1">
                  <a:lumMod val="50000"/>
                </a:schemeClr>
              </a:solidFill>
            </a:endParaRPr>
          </a:p>
        </p:txBody>
      </p:sp>
    </p:spTree>
    <p:extLst>
      <p:ext uri="{BB962C8B-B14F-4D97-AF65-F5344CB8AC3E}">
        <p14:creationId xmlns:p14="http://schemas.microsoft.com/office/powerpoint/2010/main" val="23354814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300"/>
                                        <p:tgtEl>
                                          <p:spTgt spid="5">
                                            <p:txEl>
                                              <p:pRg st="0" end="0"/>
                                            </p:txEl>
                                          </p:spTgt>
                                        </p:tgtEl>
                                      </p:cBhvr>
                                    </p:animEffect>
                                  </p:childTnLst>
                                </p:cTn>
                              </p:par>
                            </p:childTnLst>
                          </p:cTn>
                        </p:par>
                        <p:par>
                          <p:cTn id="8" fill="hold">
                            <p:stCondLst>
                              <p:cond delay="300"/>
                            </p:stCondLst>
                            <p:childTnLst>
                              <p:par>
                                <p:cTn id="9" presetID="10" presetClass="entr" presetSubtype="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300"/>
                                        <p:tgtEl>
                                          <p:spTgt spid="5">
                                            <p:txEl>
                                              <p:pRg st="1" end="1"/>
                                            </p:txEl>
                                          </p:spTgt>
                                        </p:tgtEl>
                                      </p:cBhvr>
                                    </p:animEffect>
                                  </p:childTnLst>
                                </p:cTn>
                              </p:par>
                            </p:childTnLst>
                          </p:cTn>
                        </p:par>
                        <p:par>
                          <p:cTn id="12" fill="hold">
                            <p:stCondLst>
                              <p:cond delay="600"/>
                            </p:stCondLst>
                            <p:childTnLst>
                              <p:par>
                                <p:cTn id="13" presetID="10" presetClass="entr" presetSubtype="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3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par>
                          <p:cTn id="21" fill="hold">
                            <p:stCondLst>
                              <p:cond delay="500"/>
                            </p:stCondLst>
                            <p:childTnLst>
                              <p:par>
                                <p:cTn id="22" presetID="1" presetClass="entr" presetSubtype="0" fill="hold" nodeType="afterEffect">
                                  <p:stCondLst>
                                    <p:cond delay="500"/>
                                  </p:stCondLst>
                                  <p:childTnLst>
                                    <p:set>
                                      <p:cBhvr>
                                        <p:cTn id="23" dur="1" fill="hold">
                                          <p:stCondLst>
                                            <p:cond delay="0"/>
                                          </p:stCondLst>
                                        </p:cTn>
                                        <p:tgtEl>
                                          <p:spTgt spid="7"/>
                                        </p:tgtEl>
                                        <p:attrNameLst>
                                          <p:attrName>style.visibility</p:attrName>
                                        </p:attrNameLst>
                                      </p:cBhvr>
                                      <p:to>
                                        <p:strVal val="visible"/>
                                      </p:to>
                                    </p:set>
                                  </p:childTnLst>
                                </p:cTn>
                              </p:par>
                            </p:childTnLst>
                          </p:cTn>
                        </p:par>
                        <p:par>
                          <p:cTn id="24" fill="hold">
                            <p:stCondLst>
                              <p:cond delay="1000"/>
                            </p:stCondLst>
                            <p:childTnLst>
                              <p:par>
                                <p:cTn id="25" presetID="10" presetClass="entr" presetSubtype="0" fill="hold" nodeType="afterEffect">
                                  <p:stCondLst>
                                    <p:cond delay="5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2000"/>
                            </p:stCondLst>
                            <p:childTnLst>
                              <p:par>
                                <p:cTn id="29" presetID="10" presetClass="entr" presetSubtype="0" fill="hold" nodeType="afterEffect">
                                  <p:stCondLst>
                                    <p:cond delay="5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par>
                          <p:cTn id="32" fill="hold">
                            <p:stCondLst>
                              <p:cond delay="3000"/>
                            </p:stCondLst>
                            <p:childTnLst>
                              <p:par>
                                <p:cTn id="33" presetID="10" presetClass="entr" presetSubtype="0" fill="hold" nodeType="afterEffect">
                                  <p:stCondLst>
                                    <p:cond delay="50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7/12/2011</a:t>
            </a:r>
            <a:endParaRPr lang="en-US"/>
          </a:p>
        </p:txBody>
      </p:sp>
      <p:sp>
        <p:nvSpPr>
          <p:cNvPr id="3" name="Footer Placeholder 2"/>
          <p:cNvSpPr>
            <a:spLocks noGrp="1"/>
          </p:cNvSpPr>
          <p:nvPr>
            <p:ph type="ftr" sz="quarter" idx="11"/>
          </p:nvPr>
        </p:nvSpPr>
        <p:spPr/>
        <p:txBody>
          <a:bodyPr/>
          <a:lstStyle/>
          <a:p>
            <a:r>
              <a:rPr lang="en-US" smtClean="0"/>
              <a:t>Arizona Geological Survey</a:t>
            </a:r>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34478" y="283"/>
            <a:ext cx="8875043" cy="6857434"/>
          </a:xfrm>
          <a:prstGeom prst="rect">
            <a:avLst/>
          </a:prstGeom>
        </p:spPr>
      </p:pic>
      <p:sp>
        <p:nvSpPr>
          <p:cNvPr id="5" name="TextBox 14"/>
          <p:cNvSpPr txBox="1"/>
          <p:nvPr/>
        </p:nvSpPr>
        <p:spPr>
          <a:xfrm>
            <a:off x="1968500" y="1752600"/>
            <a:ext cx="6337300" cy="1191816"/>
          </a:xfrm>
          <a:prstGeom prst="roundRect">
            <a:avLst/>
          </a:prstGeom>
          <a:solidFill>
            <a:srgbClr val="000000">
              <a:alpha val="50196"/>
            </a:srgbClr>
          </a:solidFill>
        </p:spPr>
        <p:txBody>
          <a:bodyPr wrap="square" rtlCol="0">
            <a:spAutoFit/>
          </a:bodyPr>
          <a:lstStyle>
            <a:defPPr>
              <a:defRPr lang="en-US"/>
            </a:defPPr>
            <a:lvl1pPr marL="0" algn="l" defTabSz="914400" rtl="0" latinLnBrk="0">
              <a:defRPr sz="1800" kern="1200">
                <a:solidFill>
                  <a:schemeClr val="tx1"/>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ctr"/>
            <a:r>
              <a:rPr lang="en-US" sz="3200" b="1" dirty="0" smtClean="0">
                <a:ln>
                  <a:solidFill>
                    <a:schemeClr val="tx1"/>
                  </a:solidFill>
                </a:ln>
                <a:solidFill>
                  <a:schemeClr val="bg1"/>
                </a:solidFill>
              </a:rPr>
              <a:t>Map Services require consistent map legends for integration</a:t>
            </a:r>
            <a:endParaRPr lang="en-US" sz="3200" b="1" dirty="0">
              <a:ln>
                <a:solidFill>
                  <a:schemeClr val="tx1"/>
                </a:solidFill>
              </a:ln>
              <a:solidFill>
                <a:schemeClr val="bg1"/>
              </a:solidFill>
            </a:endParaRPr>
          </a:p>
        </p:txBody>
      </p:sp>
      <p:sp>
        <p:nvSpPr>
          <p:cNvPr id="6" name="Oval 5"/>
          <p:cNvSpPr/>
          <p:nvPr/>
        </p:nvSpPr>
        <p:spPr>
          <a:xfrm>
            <a:off x="4572000" y="4114800"/>
            <a:ext cx="1447800" cy="1219200"/>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5105400" y="5359400"/>
            <a:ext cx="914400" cy="457200"/>
          </a:xfrm>
          <a:prstGeom prst="rect">
            <a:avLst/>
          </a:prstGeom>
        </p:spPr>
        <p:txBody>
          <a:bodyPr vert="horz" wrap="none" lIns="91440" tIns="45720" rIns="91440" bIns="45720" rtlCol="0">
            <a:norm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r>
              <a:rPr kumimoji="0" lang="en-US" sz="2400" b="1" i="0" u="none" strike="noStrike" kern="1200" cap="none" spc="0" normalizeH="0" baseline="0" noProof="0" dirty="0" smtClean="0">
                <a:ln>
                  <a:noFill/>
                </a:ln>
                <a:solidFill>
                  <a:srgbClr val="FF0000"/>
                </a:solidFill>
                <a:effectLst/>
                <a:uLnTx/>
                <a:uFillTx/>
                <a:latin typeface="Arial Narrow"/>
                <a:ea typeface="+mn-ea"/>
                <a:cs typeface="Arial Narrow"/>
              </a:rPr>
              <a:t>OOOPS!</a:t>
            </a:r>
          </a:p>
        </p:txBody>
      </p:sp>
    </p:spTree>
    <p:extLst>
      <p:ext uri="{BB962C8B-B14F-4D97-AF65-F5344CB8AC3E}">
        <p14:creationId xmlns:p14="http://schemas.microsoft.com/office/powerpoint/2010/main" val="2838137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 presetClass="entr" presetSubtype="0" fill="hold" grpId="0" nodeType="afterEffect">
                                  <p:stCondLst>
                                    <p:cond delay="500"/>
                                  </p:stCondLst>
                                  <p:childTnLst>
                                    <p:set>
                                      <p:cBhvr>
                                        <p:cTn id="10" dur="1" fill="hold">
                                          <p:stCondLst>
                                            <p:cond delay="0"/>
                                          </p:stCondLst>
                                        </p:cTn>
                                        <p:tgtEl>
                                          <p:spTgt spid="6"/>
                                        </p:tgtEl>
                                        <p:attrNameLst>
                                          <p:attrName>style.visibility</p:attrName>
                                        </p:attrNameLst>
                                      </p:cBhvr>
                                      <p:to>
                                        <p:strVal val="visible"/>
                                      </p:to>
                                    </p:set>
                                  </p:childTnLst>
                                </p:cTn>
                              </p:par>
                            </p:childTnLst>
                          </p:cTn>
                        </p:par>
                        <p:par>
                          <p:cTn id="11" fill="hold">
                            <p:stCondLst>
                              <p:cond delay="1500"/>
                            </p:stCondLst>
                            <p:childTnLst>
                              <p:par>
                                <p:cTn id="12" presetID="1"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normAutofit fontScale="90000"/>
          </a:bodyPr>
          <a:lstStyle/>
          <a:p>
            <a:r>
              <a:rPr lang="en-US" smtClean="0"/>
              <a:t>Protocol – Web Feature Service (WFS)</a:t>
            </a:r>
            <a:endParaRPr lang="en-US" dirty="0" smtClean="0"/>
          </a:p>
        </p:txBody>
      </p:sp>
      <p:sp>
        <p:nvSpPr>
          <p:cNvPr id="23555" name="Content Placeholder 2"/>
          <p:cNvSpPr>
            <a:spLocks noGrp="1"/>
          </p:cNvSpPr>
          <p:nvPr>
            <p:ph idx="1"/>
          </p:nvPr>
        </p:nvSpPr>
        <p:spPr/>
        <p:txBody>
          <a:bodyPr/>
          <a:lstStyle/>
          <a:p>
            <a:r>
              <a:rPr lang="en-US" smtClean="0"/>
              <a:t>Open Geospatial Consortium Web Feature Service</a:t>
            </a:r>
          </a:p>
          <a:p>
            <a:pPr lvl="1"/>
            <a:r>
              <a:rPr lang="en-US" smtClean="0"/>
              <a:t>Standard, structured encoding of content</a:t>
            </a:r>
          </a:p>
          <a:p>
            <a:pPr lvl="1"/>
            <a:r>
              <a:rPr lang="en-US" smtClean="0"/>
              <a:t>Each feature defines content model (xml schema)</a:t>
            </a:r>
          </a:p>
          <a:p>
            <a:r>
              <a:rPr lang="en-US" smtClean="0"/>
              <a:t>Feature service – </a:t>
            </a:r>
          </a:p>
          <a:p>
            <a:pPr lvl="1"/>
            <a:r>
              <a:rPr lang="en-US" smtClean="0"/>
              <a:t>designed for data access based on features (representation of geolocated entity with attributes)</a:t>
            </a:r>
            <a:endParaRPr lang="en-US" dirty="0" smtClean="0"/>
          </a:p>
        </p:txBody>
      </p:sp>
    </p:spTree>
    <p:extLst>
      <p:ext uri="{BB962C8B-B14F-4D97-AF65-F5344CB8AC3E}">
        <p14:creationId xmlns:p14="http://schemas.microsoft.com/office/powerpoint/2010/main" val="2047871429"/>
      </p:ext>
    </p:extLst>
  </p:cSld>
  <p:clrMapOvr>
    <a:masterClrMapping/>
  </p:clrMapOvr>
  <p:transition spd="slow">
    <p:wipe dir="d"/>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Example: NGDS Borehole temperatures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842" y="1718442"/>
            <a:ext cx="8124825" cy="421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8048631"/>
      </p:ext>
    </p:extLst>
  </p:cSld>
  <p:clrMapOvr>
    <a:masterClrMapping/>
  </p:clrMapOvr>
  <p:transition spd="slow">
    <p:wipe dir="d"/>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USGIN URI redirect</a:t>
            </a:r>
            <a:endParaRPr lang="en-US" dirty="0"/>
          </a:p>
        </p:txBody>
      </p:sp>
      <p:sp>
        <p:nvSpPr>
          <p:cNvPr id="2" name="Content Placeholder 1"/>
          <p:cNvSpPr>
            <a:spLocks noGrp="1"/>
          </p:cNvSpPr>
          <p:nvPr>
            <p:ph idx="1"/>
          </p:nvPr>
        </p:nvSpPr>
        <p:spPr/>
        <p:txBody>
          <a:bodyPr>
            <a:normAutofit/>
          </a:bodyPr>
          <a:lstStyle/>
          <a:p>
            <a:pPr lvl="0"/>
            <a:r>
              <a:rPr lang="en-US" dirty="0" smtClean="0"/>
              <a:t>URIs dereference to one or more online representation of each resource. Examples:</a:t>
            </a:r>
          </a:p>
          <a:p>
            <a:pPr lvl="1"/>
            <a:r>
              <a:rPr lang="en-US" dirty="0" smtClean="0">
                <a:hlinkClick r:id="rId3"/>
              </a:rPr>
              <a:t>http://resources.usgin.org/uri-gin/isgs/well/API:120010005200/</a:t>
            </a:r>
            <a:endParaRPr lang="en-US" dirty="0" smtClean="0">
              <a:hlinkClick r:id="rId4"/>
            </a:endParaRPr>
          </a:p>
          <a:p>
            <a:pPr lvl="1"/>
            <a:r>
              <a:rPr lang="en-US" dirty="0" smtClean="0">
                <a:hlinkClick r:id="rId4"/>
              </a:rPr>
              <a:t>http://resources.usgin.org/uri-gin/isgs/welllog_tif/120010010800_ies/</a:t>
            </a:r>
            <a:r>
              <a:rPr lang="en-US" dirty="0" smtClean="0"/>
              <a:t> </a:t>
            </a:r>
          </a:p>
          <a:p>
            <a:pPr lvl="0"/>
            <a:r>
              <a:rPr lang="en-US" dirty="0" smtClean="0"/>
              <a:t>Links data resources: linked open data…</a:t>
            </a:r>
          </a:p>
          <a:p>
            <a:endParaRPr lang="en-US" dirty="0"/>
          </a:p>
        </p:txBody>
      </p:sp>
    </p:spTree>
    <p:extLst>
      <p:ext uri="{BB962C8B-B14F-4D97-AF65-F5344CB8AC3E}">
        <p14:creationId xmlns:p14="http://schemas.microsoft.com/office/powerpoint/2010/main" val="1819024547"/>
      </p:ext>
    </p:extLst>
  </p:cSld>
  <p:clrMapOvr>
    <a:masterClrMapping/>
  </p:clrMapOvr>
  <p:transition spd="slow">
    <p:wipe dir="d"/>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Tools Schema Repository</a:t>
            </a:r>
            <a:endParaRPr lang="en-US" dirty="0"/>
          </a:p>
        </p:txBody>
      </p:sp>
      <p:sp>
        <p:nvSpPr>
          <p:cNvPr id="2" name="Content Placeholder 1"/>
          <p:cNvSpPr>
            <a:spLocks noGrp="1"/>
          </p:cNvSpPr>
          <p:nvPr>
            <p:ph idx="1"/>
          </p:nvPr>
        </p:nvSpPr>
        <p:spPr>
          <a:xfrm>
            <a:off x="762000" y="1596413"/>
            <a:ext cx="5202302" cy="4297363"/>
          </a:xfrm>
        </p:spPr>
        <p:txBody>
          <a:bodyPr>
            <a:normAutofit fontScale="92500"/>
          </a:bodyPr>
          <a:lstStyle/>
          <a:p>
            <a:r>
              <a:rPr lang="en-US" dirty="0" smtClean="0"/>
              <a:t>Registry/repository</a:t>
            </a:r>
          </a:p>
          <a:p>
            <a:r>
              <a:rPr lang="en-US" dirty="0" smtClean="0"/>
              <a:t>Field descriptions from schema </a:t>
            </a:r>
            <a:br>
              <a:rPr lang="en-US" dirty="0" smtClean="0"/>
            </a:br>
            <a:r>
              <a:rPr lang="en-US" dirty="0" smtClean="0"/>
              <a:t>annotation</a:t>
            </a:r>
          </a:p>
          <a:p>
            <a:r>
              <a:rPr lang="en-US" dirty="0" smtClean="0"/>
              <a:t>Links to Excel workbook view</a:t>
            </a:r>
          </a:p>
          <a:p>
            <a:r>
              <a:rPr lang="en-US" dirty="0" smtClean="0"/>
              <a:t>Links to XSD</a:t>
            </a:r>
          </a:p>
          <a:p>
            <a:r>
              <a:rPr lang="en-US" dirty="0" smtClean="0"/>
              <a:t>Versions</a:t>
            </a:r>
          </a:p>
          <a:p>
            <a:r>
              <a:rPr lang="en-US" dirty="0" smtClean="0"/>
              <a:t>Link to example instances</a:t>
            </a:r>
          </a:p>
          <a:p>
            <a:endParaRPr lang="en-US" dirty="0" smtClean="0"/>
          </a:p>
          <a:p>
            <a:endParaRPr lang="en-US" dirty="0"/>
          </a:p>
        </p:txBody>
      </p:sp>
      <p:pic>
        <p:nvPicPr>
          <p:cNvPr id="1026"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715000" y="1219200"/>
            <a:ext cx="3257550" cy="497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3903583"/>
      </p:ext>
    </p:extLst>
  </p:cSld>
  <p:clrMapOvr>
    <a:masterClrMapping/>
  </p:clrMapOvr>
  <p:transition spd="slow">
    <p:wipe dir="d"/>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Deployment</a:t>
            </a:r>
            <a:endParaRPr lang="en-US" dirty="0"/>
          </a:p>
        </p:txBody>
      </p:sp>
      <p:sp>
        <p:nvSpPr>
          <p:cNvPr id="5" name="Content Placeholder 4"/>
          <p:cNvSpPr>
            <a:spLocks noGrp="1"/>
          </p:cNvSpPr>
          <p:nvPr>
            <p:ph idx="1"/>
          </p:nvPr>
        </p:nvSpPr>
        <p:spPr/>
        <p:txBody>
          <a:bodyPr>
            <a:normAutofit fontScale="92500" lnSpcReduction="10000"/>
          </a:bodyPr>
          <a:lstStyle/>
          <a:p>
            <a:r>
              <a:rPr lang="en-US" dirty="0" smtClean="0"/>
              <a:t>‘Node in A Box’</a:t>
            </a:r>
          </a:p>
          <a:p>
            <a:r>
              <a:rPr lang="en-US" dirty="0" smtClean="0"/>
              <a:t>Build on CKAN data hub software project</a:t>
            </a:r>
          </a:p>
          <a:p>
            <a:r>
              <a:rPr lang="en-US" dirty="0" smtClean="0"/>
              <a:t>Installable stack to provide all components necessary to provide NGDS services</a:t>
            </a:r>
          </a:p>
          <a:p>
            <a:pPr lvl="1"/>
            <a:r>
              <a:rPr lang="en-US" dirty="0" smtClean="0"/>
              <a:t>Resource registration and upload</a:t>
            </a:r>
          </a:p>
          <a:p>
            <a:pPr lvl="1"/>
            <a:r>
              <a:rPr lang="en-US" dirty="0" smtClean="0"/>
              <a:t>Catalog search, metadata integration</a:t>
            </a:r>
          </a:p>
          <a:p>
            <a:pPr lvl="1"/>
            <a:r>
              <a:rPr lang="en-US" dirty="0" smtClean="0"/>
              <a:t>Data services</a:t>
            </a:r>
          </a:p>
          <a:p>
            <a:r>
              <a:rPr lang="en-US" dirty="0" smtClean="0"/>
              <a:t>Linux or Windows Server;</a:t>
            </a:r>
          </a:p>
          <a:p>
            <a:r>
              <a:rPr lang="en-US" dirty="0" smtClean="0"/>
              <a:t>Aggregator or Data provider configuration</a:t>
            </a:r>
            <a:endParaRPr lang="en-US" dirty="0"/>
          </a:p>
        </p:txBody>
      </p:sp>
    </p:spTree>
    <p:extLst>
      <p:ext uri="{BB962C8B-B14F-4D97-AF65-F5344CB8AC3E}">
        <p14:creationId xmlns:p14="http://schemas.microsoft.com/office/powerpoint/2010/main" val="2643248358"/>
      </p:ext>
    </p:extLst>
  </p:cSld>
  <p:clrMapOvr>
    <a:masterClrMapping/>
  </p:clrMapOvr>
  <p:transition spd="slow">
    <p:wipe dir="d"/>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ChangeArrowheads="1"/>
          </p:cNvSpPr>
          <p:nvPr/>
        </p:nvSpPr>
        <p:spPr bwMode="auto">
          <a:xfrm>
            <a:off x="0" y="0"/>
            <a:ext cx="9144000" cy="6545943"/>
          </a:xfrm>
          <a:prstGeom prst="rect">
            <a:avLst/>
          </a:prstGeom>
          <a:solidFill>
            <a:schemeClr val="bg2"/>
          </a:solidFill>
          <a:ln w="9525">
            <a:noFill/>
            <a:miter lim="800000"/>
            <a:headEnd/>
            <a:tailEnd/>
          </a:ln>
        </p:spPr>
        <p:txBody>
          <a:bodyPr wrap="none" lIns="0" tIns="0" rIns="0" bIns="0" anchor="ctr"/>
          <a:lstStyle/>
          <a:p>
            <a:pPr algn="ctr">
              <a:defRPr/>
            </a:pPr>
            <a:endParaRPr lang="en-US" sz="2000" b="1" u="sng" dirty="0"/>
          </a:p>
        </p:txBody>
      </p:sp>
      <p:pic>
        <p:nvPicPr>
          <p:cNvPr id="4" name="Picture 2" descr="C:\Documents and Settings\RaoCh000\Desktop\CHAITRA\Week18_May5-May10\20130507_1280x1024_HomePage_Final_CR-01.png"/>
          <p:cNvPicPr>
            <a:picLocks noChangeAspect="1" noChangeArrowheads="1"/>
          </p:cNvPicPr>
          <p:nvPr/>
        </p:nvPicPr>
        <p:blipFill>
          <a:blip r:embed="rId3" cstate="print"/>
          <a:srcRect l="17727" t="6793" r="15970" b="5813"/>
          <a:stretch>
            <a:fillRect/>
          </a:stretch>
        </p:blipFill>
        <p:spPr bwMode="auto">
          <a:xfrm>
            <a:off x="631005" y="377372"/>
            <a:ext cx="7708323" cy="6168571"/>
          </a:xfrm>
          <a:prstGeom prst="rect">
            <a:avLst/>
          </a:prstGeom>
          <a:noFill/>
        </p:spPr>
      </p:pic>
    </p:spTree>
    <p:extLst>
      <p:ext uri="{BB962C8B-B14F-4D97-AF65-F5344CB8AC3E}">
        <p14:creationId xmlns:p14="http://schemas.microsoft.com/office/powerpoint/2010/main" val="4153081957"/>
      </p:ext>
    </p:extLst>
  </p:cSld>
  <p:clrMapOvr>
    <a:masterClrMapping/>
  </p:clrMapOvr>
  <p:transition spd="slow">
    <p:wipe dir="d"/>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ChangeArrowheads="1"/>
          </p:cNvSpPr>
          <p:nvPr/>
        </p:nvSpPr>
        <p:spPr bwMode="auto">
          <a:xfrm>
            <a:off x="0" y="0"/>
            <a:ext cx="9144000" cy="6633029"/>
          </a:xfrm>
          <a:prstGeom prst="rect">
            <a:avLst/>
          </a:prstGeom>
          <a:solidFill>
            <a:schemeClr val="bg2"/>
          </a:solidFill>
          <a:ln w="9525">
            <a:noFill/>
            <a:miter lim="800000"/>
            <a:headEnd/>
            <a:tailEnd/>
          </a:ln>
        </p:spPr>
        <p:txBody>
          <a:bodyPr wrap="none" lIns="0" tIns="0" rIns="0" bIns="0" anchor="ctr"/>
          <a:lstStyle/>
          <a:p>
            <a:pPr algn="ctr">
              <a:defRPr/>
            </a:pPr>
            <a:endParaRPr lang="en-US" sz="2000" b="1" u="sng" dirty="0"/>
          </a:p>
        </p:txBody>
      </p:sp>
      <p:pic>
        <p:nvPicPr>
          <p:cNvPr id="4" name="Picture 2" descr="\\129.73.10.12\ui prot\UpdatedMapAssets\20130611_1280x1024_MapPage_CR_-02.png"/>
          <p:cNvPicPr>
            <a:picLocks noChangeAspect="1" noChangeArrowheads="1"/>
          </p:cNvPicPr>
          <p:nvPr/>
        </p:nvPicPr>
        <p:blipFill>
          <a:blip r:embed="rId3" cstate="print"/>
          <a:srcRect/>
          <a:stretch>
            <a:fillRect/>
          </a:stretch>
        </p:blipFill>
        <p:spPr bwMode="auto">
          <a:xfrm>
            <a:off x="647700" y="176384"/>
            <a:ext cx="7848599" cy="6280259"/>
          </a:xfrm>
          <a:prstGeom prst="rect">
            <a:avLst/>
          </a:prstGeom>
          <a:noFill/>
        </p:spPr>
      </p:pic>
    </p:spTree>
    <p:extLst>
      <p:ext uri="{BB962C8B-B14F-4D97-AF65-F5344CB8AC3E}">
        <p14:creationId xmlns:p14="http://schemas.microsoft.com/office/powerpoint/2010/main" val="2135508201"/>
      </p:ext>
    </p:extLst>
  </p:cSld>
  <p:clrMapOvr>
    <a:masterClrMapping/>
  </p:clrMapOvr>
  <p:transition spd="slow">
    <p:wipe dir="d"/>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ChangeArrowheads="1"/>
          </p:cNvSpPr>
          <p:nvPr/>
        </p:nvSpPr>
        <p:spPr bwMode="auto">
          <a:xfrm>
            <a:off x="0" y="0"/>
            <a:ext cx="9144000" cy="6633029"/>
          </a:xfrm>
          <a:prstGeom prst="rect">
            <a:avLst/>
          </a:prstGeom>
          <a:solidFill>
            <a:schemeClr val="bg2"/>
          </a:solidFill>
          <a:ln w="9525">
            <a:noFill/>
            <a:miter lim="800000"/>
            <a:headEnd/>
            <a:tailEnd/>
          </a:ln>
        </p:spPr>
        <p:txBody>
          <a:bodyPr wrap="none" lIns="0" tIns="0" rIns="0" bIns="0" anchor="ctr"/>
          <a:lstStyle/>
          <a:p>
            <a:pPr algn="ctr">
              <a:defRPr/>
            </a:pPr>
            <a:endParaRPr lang="en-US" sz="2000" b="1" u="sng" dirty="0"/>
          </a:p>
        </p:txBody>
      </p:sp>
      <p:pic>
        <p:nvPicPr>
          <p:cNvPr id="4" name="Picture 2" descr="\\129.73.10.12\ui prot\UpdatedLibrarySectionAssets\20130528_NGDS_Library_BeforeSearch_CursorHand_CR-01.png"/>
          <p:cNvPicPr>
            <a:picLocks noChangeAspect="1" noChangeArrowheads="1"/>
          </p:cNvPicPr>
          <p:nvPr/>
        </p:nvPicPr>
        <p:blipFill>
          <a:blip r:embed="rId3" cstate="print"/>
          <a:srcRect b="26696"/>
          <a:stretch>
            <a:fillRect/>
          </a:stretch>
        </p:blipFill>
        <p:spPr bwMode="auto">
          <a:xfrm>
            <a:off x="767080" y="59508"/>
            <a:ext cx="7609840" cy="6573521"/>
          </a:xfrm>
          <a:prstGeom prst="rect">
            <a:avLst/>
          </a:prstGeom>
          <a:noFill/>
        </p:spPr>
      </p:pic>
    </p:spTree>
    <p:extLst>
      <p:ext uri="{BB962C8B-B14F-4D97-AF65-F5344CB8AC3E}">
        <p14:creationId xmlns:p14="http://schemas.microsoft.com/office/powerpoint/2010/main" val="3346566331"/>
      </p:ext>
    </p:extLst>
  </p:cSld>
  <p:clrMapOvr>
    <a:masterClrMapping/>
  </p:clrMapOvr>
  <p:transition spd="slow">
    <p:wipe dir="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AASG State Geothermal Data Project</a:t>
            </a:r>
            <a:endParaRPr lang="en-US" dirty="0"/>
          </a:p>
        </p:txBody>
      </p:sp>
      <p:sp>
        <p:nvSpPr>
          <p:cNvPr id="3" name="Content Placeholder 2"/>
          <p:cNvSpPr>
            <a:spLocks noGrp="1"/>
          </p:cNvSpPr>
          <p:nvPr>
            <p:ph idx="1"/>
          </p:nvPr>
        </p:nvSpPr>
        <p:spPr/>
        <p:txBody>
          <a:bodyPr/>
          <a:lstStyle/>
          <a:p>
            <a:r>
              <a:rPr lang="en-US" dirty="0" smtClean="0"/>
              <a:t>Compile and capture legacy data from State Geological Surveys</a:t>
            </a:r>
          </a:p>
          <a:p>
            <a:r>
              <a:rPr lang="en-US" dirty="0" smtClean="0"/>
              <a:t>3 years, each includes statement of work, review, data capture, review, and registration</a:t>
            </a:r>
          </a:p>
          <a:p>
            <a:r>
              <a:rPr lang="en-US" dirty="0" smtClean="0"/>
              <a:t>AZGS acts as coordinator for 45 Subcontracts, involving all states</a:t>
            </a:r>
          </a:p>
          <a:p>
            <a:r>
              <a:rPr lang="en-US" dirty="0" smtClean="0"/>
              <a:t>Additional projects to capture new data</a:t>
            </a:r>
            <a:endParaRPr lang="en-US" dirty="0"/>
          </a:p>
        </p:txBody>
      </p:sp>
    </p:spTree>
    <p:extLst>
      <p:ext uri="{BB962C8B-B14F-4D97-AF65-F5344CB8AC3E}">
        <p14:creationId xmlns:p14="http://schemas.microsoft.com/office/powerpoint/2010/main" val="3165414842"/>
      </p:ext>
    </p:extLst>
  </p:cSld>
  <p:clrMapOvr>
    <a:masterClrMapping/>
  </p:clrMapOvr>
  <p:transition spd="slow">
    <p:wipe dir="d"/>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0" y="0"/>
            <a:ext cx="9144000" cy="6633029"/>
          </a:xfrm>
          <a:prstGeom prst="rect">
            <a:avLst/>
          </a:prstGeom>
          <a:solidFill>
            <a:schemeClr val="bg2"/>
          </a:solidFill>
          <a:ln w="9525">
            <a:noFill/>
            <a:miter lim="800000"/>
            <a:headEnd/>
            <a:tailEnd/>
          </a:ln>
        </p:spPr>
        <p:txBody>
          <a:bodyPr wrap="none" lIns="0" tIns="0" rIns="0" bIns="0" anchor="ctr"/>
          <a:lstStyle/>
          <a:p>
            <a:pPr algn="ctr">
              <a:defRPr/>
            </a:pPr>
            <a:endParaRPr lang="en-US" sz="2000" b="1" u="sng" dirty="0"/>
          </a:p>
        </p:txBody>
      </p:sp>
      <p:pic>
        <p:nvPicPr>
          <p:cNvPr id="5" name="Picture 2" descr="\\129.73.10.12\ui prot\Dataset Detail Page_MeasureMents&amp;Assets\20130521_1280x1024_DataSetDetailPage_V4_CR-01.png"/>
          <p:cNvPicPr>
            <a:picLocks noChangeAspect="1" noChangeArrowheads="1"/>
          </p:cNvPicPr>
          <p:nvPr/>
        </p:nvPicPr>
        <p:blipFill>
          <a:blip r:embed="rId3" cstate="print"/>
          <a:srcRect l="6155" r="5751"/>
          <a:stretch>
            <a:fillRect/>
          </a:stretch>
        </p:blipFill>
        <p:spPr bwMode="auto">
          <a:xfrm>
            <a:off x="441771" y="0"/>
            <a:ext cx="8260455" cy="6633029"/>
          </a:xfrm>
          <a:prstGeom prst="rect">
            <a:avLst/>
          </a:prstGeom>
          <a:noFill/>
        </p:spPr>
      </p:pic>
    </p:spTree>
    <p:extLst>
      <p:ext uri="{BB962C8B-B14F-4D97-AF65-F5344CB8AC3E}">
        <p14:creationId xmlns:p14="http://schemas.microsoft.com/office/powerpoint/2010/main" val="1234217938"/>
      </p:ext>
    </p:extLst>
  </p:cSld>
  <p:clrMapOvr>
    <a:masterClrMapping/>
  </p:clrMapOvr>
  <p:transition spd="slow">
    <p:wipe dir="d"/>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Conclusions</a:t>
            </a:r>
            <a:endParaRPr lang="en-US" dirty="0"/>
          </a:p>
        </p:txBody>
      </p:sp>
      <p:sp>
        <p:nvSpPr>
          <p:cNvPr id="6" name="Content Placeholder 4"/>
          <p:cNvSpPr>
            <a:spLocks noGrp="1"/>
          </p:cNvSpPr>
          <p:nvPr>
            <p:ph sz="half" idx="1"/>
          </p:nvPr>
        </p:nvSpPr>
        <p:spPr>
          <a:xfrm>
            <a:off x="685800" y="1600200"/>
            <a:ext cx="8001000" cy="4525963"/>
          </a:xfrm>
        </p:spPr>
        <p:txBody>
          <a:bodyPr>
            <a:normAutofit/>
          </a:bodyPr>
          <a:lstStyle/>
          <a:p>
            <a:r>
              <a:rPr lang="en-US" dirty="0" smtClean="0"/>
              <a:t>The World Wide Web is the file system and data repository</a:t>
            </a:r>
          </a:p>
          <a:p>
            <a:r>
              <a:rPr lang="en-US" dirty="0" smtClean="0"/>
              <a:t>Resources include:</a:t>
            </a:r>
          </a:p>
          <a:p>
            <a:pPr lvl="1"/>
            <a:r>
              <a:rPr lang="en-US" dirty="0" smtClean="0"/>
              <a:t>Structured and unstructured data in files (most of the content)</a:t>
            </a:r>
          </a:p>
          <a:p>
            <a:pPr lvl="1"/>
            <a:r>
              <a:rPr lang="en-US" dirty="0" smtClean="0"/>
              <a:t>Standardized structured data accessible through web services (metadata and some data)</a:t>
            </a:r>
          </a:p>
          <a:p>
            <a:r>
              <a:rPr lang="en-US" dirty="0" smtClean="0"/>
              <a:t>Information exchange specifications: </a:t>
            </a:r>
          </a:p>
          <a:p>
            <a:pPr lvl="1"/>
            <a:r>
              <a:rPr lang="en-US" dirty="0" smtClean="0"/>
              <a:t>Conventions for content model and encoding enable applications to work with multiple data sources</a:t>
            </a:r>
          </a:p>
        </p:txBody>
      </p:sp>
    </p:spTree>
    <p:extLst>
      <p:ext uri="{BB962C8B-B14F-4D97-AF65-F5344CB8AC3E}">
        <p14:creationId xmlns:p14="http://schemas.microsoft.com/office/powerpoint/2010/main" val="3148758257"/>
      </p:ext>
    </p:extLst>
  </p:cSld>
  <p:clrMapOvr>
    <a:masterClrMapping/>
  </p:clrMapOvr>
  <p:transition spd="slow">
    <p:wipe dir="d"/>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Discussion</a:t>
            </a:r>
            <a:endParaRPr lang="en-US" dirty="0"/>
          </a:p>
        </p:txBody>
      </p:sp>
      <p:sp>
        <p:nvSpPr>
          <p:cNvPr id="2" name="Content Placeholder 1"/>
          <p:cNvSpPr>
            <a:spLocks noGrp="1"/>
          </p:cNvSpPr>
          <p:nvPr>
            <p:ph idx="1"/>
          </p:nvPr>
        </p:nvSpPr>
        <p:spPr/>
        <p:txBody>
          <a:bodyPr/>
          <a:lstStyle/>
          <a:p>
            <a:r>
              <a:rPr lang="en-US" smtClean="0"/>
              <a:t>USGIN:</a:t>
            </a:r>
          </a:p>
          <a:p>
            <a:pPr lvl="1"/>
            <a:r>
              <a:rPr lang="en-US" smtClean="0"/>
              <a:t>Community for developing Geoscience Information Exchanges</a:t>
            </a:r>
          </a:p>
          <a:p>
            <a:pPr lvl="1"/>
            <a:r>
              <a:rPr lang="en-US" smtClean="0"/>
              <a:t>Metadata exchange is most important</a:t>
            </a:r>
          </a:p>
          <a:p>
            <a:r>
              <a:rPr lang="en-US" smtClean="0"/>
              <a:t>Majority of content is unstructured documents</a:t>
            </a:r>
          </a:p>
          <a:p>
            <a:r>
              <a:rPr lang="en-US" smtClean="0"/>
              <a:t>Challenge: what is value proposition for ‘long tail’ information exchanges</a:t>
            </a:r>
          </a:p>
          <a:p>
            <a:endParaRPr lang="en-US" smtClean="0"/>
          </a:p>
          <a:p>
            <a:endParaRPr lang="en-US" dirty="0"/>
          </a:p>
        </p:txBody>
      </p:sp>
    </p:spTree>
    <p:extLst>
      <p:ext uri="{BB962C8B-B14F-4D97-AF65-F5344CB8AC3E}">
        <p14:creationId xmlns:p14="http://schemas.microsoft.com/office/powerpoint/2010/main" val="2129291856"/>
      </p:ext>
    </p:extLst>
  </p:cSld>
  <p:clrMapOvr>
    <a:masterClrMapping/>
  </p:clrMapOvr>
  <p:transition spd="slow">
    <p:wipe dir="d"/>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762000" y="1060266"/>
            <a:ext cx="7323911" cy="5492934"/>
            <a:chOff x="762000" y="1060266"/>
            <a:chExt cx="7323911" cy="5492934"/>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060266"/>
              <a:ext cx="7323911" cy="549293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352801" y="1295400"/>
              <a:ext cx="2133600" cy="584775"/>
            </a:xfrm>
            <a:prstGeom prst="rect">
              <a:avLst/>
            </a:prstGeom>
          </p:spPr>
          <p:txBody>
            <a:bodyPr wrap="square">
              <a:spAutoFit/>
            </a:bodyPr>
            <a:lstStyle/>
            <a:p>
              <a:r>
                <a:rPr lang="en-US" sz="3200" dirty="0"/>
                <a:t>Thank You</a:t>
              </a:r>
            </a:p>
          </p:txBody>
        </p:sp>
        <p:sp>
          <p:nvSpPr>
            <p:cNvPr id="6" name="Rectangle 5"/>
            <p:cNvSpPr/>
            <p:nvPr/>
          </p:nvSpPr>
          <p:spPr>
            <a:xfrm>
              <a:off x="5638800" y="5562600"/>
              <a:ext cx="1569660" cy="369332"/>
            </a:xfrm>
            <a:prstGeom prst="rect">
              <a:avLst/>
            </a:prstGeom>
          </p:spPr>
          <p:txBody>
            <a:bodyPr wrap="none">
              <a:spAutoFit/>
            </a:bodyPr>
            <a:lstStyle/>
            <a:p>
              <a:r>
                <a:rPr lang="en-US" dirty="0">
                  <a:solidFill>
                    <a:srgbClr val="FFFF00"/>
                  </a:solidFill>
                </a:rPr>
                <a:t>The  Geysers</a:t>
              </a:r>
            </a:p>
          </p:txBody>
        </p:sp>
      </p:grpSp>
    </p:spTree>
    <p:extLst>
      <p:ext uri="{BB962C8B-B14F-4D97-AF65-F5344CB8AC3E}">
        <p14:creationId xmlns:p14="http://schemas.microsoft.com/office/powerpoint/2010/main" val="1618180007"/>
      </p:ext>
    </p:extLst>
  </p:cSld>
  <p:clrMapOvr>
    <a:masterClrMapping/>
  </p:clrMapOvr>
  <p:transition spd="slow">
    <p:wipe dir="d"/>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Intentionally blank</a:t>
            </a:r>
            <a:endParaRPr lang="en-US" dirty="0"/>
          </a:p>
        </p:txBody>
      </p:sp>
      <p:sp>
        <p:nvSpPr>
          <p:cNvPr id="2" name="Content Placeholder 1"/>
          <p:cNvSpPr>
            <a:spLocks noGrp="1"/>
          </p:cNvSpPr>
          <p:nvPr>
            <p:ph idx="1"/>
          </p:nvPr>
        </p:nvSpPr>
        <p:spPr/>
        <p:txBody>
          <a:bodyPr/>
          <a:lstStyle/>
          <a:p>
            <a:r>
              <a:rPr lang="en-US" smtClean="0"/>
              <a:t>Begin extra slides</a:t>
            </a:r>
            <a:endParaRPr lang="en-US" dirty="0"/>
          </a:p>
        </p:txBody>
      </p:sp>
    </p:spTree>
    <p:extLst>
      <p:ext uri="{BB962C8B-B14F-4D97-AF65-F5344CB8AC3E}">
        <p14:creationId xmlns:p14="http://schemas.microsoft.com/office/powerpoint/2010/main" val="745373003"/>
      </p:ext>
    </p:extLst>
  </p:cSld>
  <p:clrMapOvr>
    <a:masterClrMapping/>
  </p:clrMapOvr>
  <p:transition spd="slow">
    <p:wipe dir="d"/>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Approach to Data Management</a:t>
            </a:r>
            <a:endParaRPr lang="en-US" dirty="0"/>
          </a:p>
        </p:txBody>
      </p:sp>
      <p:sp>
        <p:nvSpPr>
          <p:cNvPr id="3" name="Content Placeholder 2"/>
          <p:cNvSpPr>
            <a:spLocks noGrp="1"/>
          </p:cNvSpPr>
          <p:nvPr>
            <p:ph idx="1"/>
          </p:nvPr>
        </p:nvSpPr>
        <p:spPr/>
        <p:txBody>
          <a:bodyPr/>
          <a:lstStyle/>
          <a:p>
            <a:r>
              <a:rPr lang="en-US" smtClean="0"/>
              <a:t>Use WWW infrastructure, Open Geospatial Consortium (OGC) services, ISO standards</a:t>
            </a:r>
          </a:p>
          <a:p>
            <a:r>
              <a:rPr lang="en-US" smtClean="0"/>
              <a:t>Simple interchange 	formats</a:t>
            </a:r>
          </a:p>
          <a:p>
            <a:r>
              <a:rPr lang="en-US" smtClean="0"/>
              <a:t>Tiers of interoperability</a:t>
            </a:r>
            <a:endParaRPr lang="en-US" dirty="0" smtClean="0"/>
          </a:p>
        </p:txBody>
      </p:sp>
      <p:pic>
        <p:nvPicPr>
          <p:cNvPr id="6" name="Picture 2"/>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a:stretch/>
        </p:blipFill>
        <p:spPr bwMode="auto">
          <a:xfrm>
            <a:off x="1498600" y="4191000"/>
            <a:ext cx="1576376" cy="14499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vgowda\Pictures\GeoFRAT.pn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a:stretch/>
        </p:blipFill>
        <p:spPr bwMode="auto">
          <a:xfrm>
            <a:off x="3352800" y="4345528"/>
            <a:ext cx="2907702" cy="2121964"/>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43626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0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08" name="Group 1707"/>
          <p:cNvGrpSpPr/>
          <p:nvPr/>
        </p:nvGrpSpPr>
        <p:grpSpPr>
          <a:xfrm>
            <a:off x="581025" y="1253482"/>
            <a:ext cx="7787700" cy="3623318"/>
            <a:chOff x="3238500" y="708025"/>
            <a:chExt cx="4224131" cy="1965326"/>
          </a:xfrm>
        </p:grpSpPr>
        <p:sp>
          <p:nvSpPr>
            <p:cNvPr id="1351" name="Rectangle 250"/>
            <p:cNvSpPr>
              <a:spLocks noChangeArrowheads="1"/>
            </p:cNvSpPr>
            <p:nvPr/>
          </p:nvSpPr>
          <p:spPr bwMode="auto">
            <a:xfrm>
              <a:off x="5676900" y="2232026"/>
              <a:ext cx="762000" cy="365125"/>
            </a:xfrm>
            <a:prstGeom prst="rect">
              <a:avLst/>
            </a:prstGeom>
            <a:solidFill>
              <a:srgbClr val="C0BF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52" name="Rectangle 251"/>
            <p:cNvSpPr>
              <a:spLocks noChangeArrowheads="1"/>
            </p:cNvSpPr>
            <p:nvPr/>
          </p:nvSpPr>
          <p:spPr bwMode="auto">
            <a:xfrm>
              <a:off x="5676900" y="2232026"/>
              <a:ext cx="762000" cy="365125"/>
            </a:xfrm>
            <a:prstGeom prst="rect">
              <a:avLst/>
            </a:prstGeom>
            <a:noFill/>
            <a:ln w="5" cap="sq">
              <a:solidFill>
                <a:srgbClr val="C0BF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353" name="Rectangle 252"/>
            <p:cNvSpPr>
              <a:spLocks noChangeArrowheads="1"/>
            </p:cNvSpPr>
            <p:nvPr/>
          </p:nvSpPr>
          <p:spPr bwMode="auto">
            <a:xfrm>
              <a:off x="5654675" y="2209801"/>
              <a:ext cx="387350" cy="365125"/>
            </a:xfrm>
            <a:prstGeom prst="rect">
              <a:avLst/>
            </a:prstGeom>
            <a:solidFill>
              <a:srgbClr val="FCF2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54" name="Rectangle 253"/>
            <p:cNvSpPr>
              <a:spLocks noChangeArrowheads="1"/>
            </p:cNvSpPr>
            <p:nvPr/>
          </p:nvSpPr>
          <p:spPr bwMode="auto">
            <a:xfrm>
              <a:off x="6042025" y="2209801"/>
              <a:ext cx="7938" cy="365125"/>
            </a:xfrm>
            <a:prstGeom prst="rect">
              <a:avLst/>
            </a:prstGeom>
            <a:solidFill>
              <a:srgbClr val="FCF2E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55" name="Rectangle 254"/>
            <p:cNvSpPr>
              <a:spLocks noChangeArrowheads="1"/>
            </p:cNvSpPr>
            <p:nvPr/>
          </p:nvSpPr>
          <p:spPr bwMode="auto">
            <a:xfrm>
              <a:off x="6049963" y="2209801"/>
              <a:ext cx="15875" cy="365125"/>
            </a:xfrm>
            <a:prstGeom prst="rect">
              <a:avLst/>
            </a:prstGeom>
            <a:solidFill>
              <a:srgbClr val="FBF1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56" name="Rectangle 255"/>
            <p:cNvSpPr>
              <a:spLocks noChangeArrowheads="1"/>
            </p:cNvSpPr>
            <p:nvPr/>
          </p:nvSpPr>
          <p:spPr bwMode="auto">
            <a:xfrm>
              <a:off x="6065838" y="2209801"/>
              <a:ext cx="7938" cy="365125"/>
            </a:xfrm>
            <a:prstGeom prst="rect">
              <a:avLst/>
            </a:prstGeom>
            <a:solidFill>
              <a:srgbClr val="FBF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57" name="Rectangle 256"/>
            <p:cNvSpPr>
              <a:spLocks noChangeArrowheads="1"/>
            </p:cNvSpPr>
            <p:nvPr/>
          </p:nvSpPr>
          <p:spPr bwMode="auto">
            <a:xfrm>
              <a:off x="6073775" y="2209801"/>
              <a:ext cx="6350" cy="365125"/>
            </a:xfrm>
            <a:prstGeom prst="rect">
              <a:avLst/>
            </a:prstGeom>
            <a:solidFill>
              <a:srgbClr val="FAF0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58" name="Rectangle 257"/>
            <p:cNvSpPr>
              <a:spLocks noChangeArrowheads="1"/>
            </p:cNvSpPr>
            <p:nvPr/>
          </p:nvSpPr>
          <p:spPr bwMode="auto">
            <a:xfrm>
              <a:off x="6080125" y="2209801"/>
              <a:ext cx="15875" cy="365125"/>
            </a:xfrm>
            <a:prstGeom prst="rect">
              <a:avLst/>
            </a:prstGeom>
            <a:solidFill>
              <a:srgbClr val="FAEFD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59" name="Rectangle 258"/>
            <p:cNvSpPr>
              <a:spLocks noChangeArrowheads="1"/>
            </p:cNvSpPr>
            <p:nvPr/>
          </p:nvSpPr>
          <p:spPr bwMode="auto">
            <a:xfrm>
              <a:off x="6096000" y="2209801"/>
              <a:ext cx="7938" cy="365125"/>
            </a:xfrm>
            <a:prstGeom prst="rect">
              <a:avLst/>
            </a:prstGeom>
            <a:solidFill>
              <a:srgbClr val="F9EE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60" name="Rectangle 259"/>
            <p:cNvSpPr>
              <a:spLocks noChangeArrowheads="1"/>
            </p:cNvSpPr>
            <p:nvPr/>
          </p:nvSpPr>
          <p:spPr bwMode="auto">
            <a:xfrm>
              <a:off x="6103938" y="2209801"/>
              <a:ext cx="7938" cy="365125"/>
            </a:xfrm>
            <a:prstGeom prst="rect">
              <a:avLst/>
            </a:prstGeom>
            <a:solidFill>
              <a:srgbClr val="F9E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61" name="Rectangle 260"/>
            <p:cNvSpPr>
              <a:spLocks noChangeArrowheads="1"/>
            </p:cNvSpPr>
            <p:nvPr/>
          </p:nvSpPr>
          <p:spPr bwMode="auto">
            <a:xfrm>
              <a:off x="6111875" y="2209801"/>
              <a:ext cx="6350" cy="365125"/>
            </a:xfrm>
            <a:prstGeom prst="rect">
              <a:avLst/>
            </a:prstGeom>
            <a:solidFill>
              <a:srgbClr val="F8E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62" name="Rectangle 261"/>
            <p:cNvSpPr>
              <a:spLocks noChangeArrowheads="1"/>
            </p:cNvSpPr>
            <p:nvPr/>
          </p:nvSpPr>
          <p:spPr bwMode="auto">
            <a:xfrm>
              <a:off x="6118225" y="2209801"/>
              <a:ext cx="7938" cy="365125"/>
            </a:xfrm>
            <a:prstGeom prst="rect">
              <a:avLst/>
            </a:prstGeom>
            <a:solidFill>
              <a:srgbClr val="F8EC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63" name="Rectangle 262"/>
            <p:cNvSpPr>
              <a:spLocks noChangeArrowheads="1"/>
            </p:cNvSpPr>
            <p:nvPr/>
          </p:nvSpPr>
          <p:spPr bwMode="auto">
            <a:xfrm>
              <a:off x="6126163" y="2209801"/>
              <a:ext cx="15875" cy="365125"/>
            </a:xfrm>
            <a:prstGeom prst="rect">
              <a:avLst/>
            </a:prstGeom>
            <a:solidFill>
              <a:srgbClr val="F7EB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64" name="Rectangle 263"/>
            <p:cNvSpPr>
              <a:spLocks noChangeArrowheads="1"/>
            </p:cNvSpPr>
            <p:nvPr/>
          </p:nvSpPr>
          <p:spPr bwMode="auto">
            <a:xfrm>
              <a:off x="6142038" y="2209801"/>
              <a:ext cx="7938" cy="365125"/>
            </a:xfrm>
            <a:prstGeom prst="rect">
              <a:avLst/>
            </a:prstGeom>
            <a:solidFill>
              <a:srgbClr val="F7EA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65" name="Rectangle 264"/>
            <p:cNvSpPr>
              <a:spLocks noChangeArrowheads="1"/>
            </p:cNvSpPr>
            <p:nvPr/>
          </p:nvSpPr>
          <p:spPr bwMode="auto">
            <a:xfrm>
              <a:off x="6149975" y="2209801"/>
              <a:ext cx="6350" cy="365125"/>
            </a:xfrm>
            <a:prstGeom prst="rect">
              <a:avLst/>
            </a:prstGeom>
            <a:solidFill>
              <a:srgbClr val="F6EA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66" name="Rectangle 265"/>
            <p:cNvSpPr>
              <a:spLocks noChangeArrowheads="1"/>
            </p:cNvSpPr>
            <p:nvPr/>
          </p:nvSpPr>
          <p:spPr bwMode="auto">
            <a:xfrm>
              <a:off x="6156325" y="2209801"/>
              <a:ext cx="7938" cy="365125"/>
            </a:xfrm>
            <a:prstGeom prst="rect">
              <a:avLst/>
            </a:prstGeom>
            <a:solidFill>
              <a:srgbClr val="F6E9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67" name="Rectangle 266"/>
            <p:cNvSpPr>
              <a:spLocks noChangeArrowheads="1"/>
            </p:cNvSpPr>
            <p:nvPr/>
          </p:nvSpPr>
          <p:spPr bwMode="auto">
            <a:xfrm>
              <a:off x="6164263" y="2209801"/>
              <a:ext cx="7938" cy="365125"/>
            </a:xfrm>
            <a:prstGeom prst="rect">
              <a:avLst/>
            </a:prstGeom>
            <a:solidFill>
              <a:srgbClr val="F6E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68" name="Rectangle 267"/>
            <p:cNvSpPr>
              <a:spLocks noChangeArrowheads="1"/>
            </p:cNvSpPr>
            <p:nvPr/>
          </p:nvSpPr>
          <p:spPr bwMode="auto">
            <a:xfrm>
              <a:off x="6172200" y="2209801"/>
              <a:ext cx="7938" cy="365125"/>
            </a:xfrm>
            <a:prstGeom prst="rect">
              <a:avLst/>
            </a:prstGeom>
            <a:solidFill>
              <a:srgbClr val="F5E8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69" name="Rectangle 268"/>
            <p:cNvSpPr>
              <a:spLocks noChangeArrowheads="1"/>
            </p:cNvSpPr>
            <p:nvPr/>
          </p:nvSpPr>
          <p:spPr bwMode="auto">
            <a:xfrm>
              <a:off x="6180138" y="2209801"/>
              <a:ext cx="7938" cy="365125"/>
            </a:xfrm>
            <a:prstGeom prst="rect">
              <a:avLst/>
            </a:prstGeom>
            <a:solidFill>
              <a:srgbClr val="F5E8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70" name="Rectangle 269"/>
            <p:cNvSpPr>
              <a:spLocks noChangeArrowheads="1"/>
            </p:cNvSpPr>
            <p:nvPr/>
          </p:nvSpPr>
          <p:spPr bwMode="auto">
            <a:xfrm>
              <a:off x="6188075" y="2209801"/>
              <a:ext cx="14288" cy="365125"/>
            </a:xfrm>
            <a:prstGeom prst="rect">
              <a:avLst/>
            </a:prstGeom>
            <a:solidFill>
              <a:srgbClr val="F4E7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71" name="Rectangle 270"/>
            <p:cNvSpPr>
              <a:spLocks noChangeArrowheads="1"/>
            </p:cNvSpPr>
            <p:nvPr/>
          </p:nvSpPr>
          <p:spPr bwMode="auto">
            <a:xfrm>
              <a:off x="6202363" y="2209801"/>
              <a:ext cx="7938" cy="365125"/>
            </a:xfrm>
            <a:prstGeom prst="rect">
              <a:avLst/>
            </a:prstGeom>
            <a:solidFill>
              <a:srgbClr val="F3E6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72" name="Rectangle 271"/>
            <p:cNvSpPr>
              <a:spLocks noChangeArrowheads="1"/>
            </p:cNvSpPr>
            <p:nvPr/>
          </p:nvSpPr>
          <p:spPr bwMode="auto">
            <a:xfrm>
              <a:off x="6210300" y="2209801"/>
              <a:ext cx="7938" cy="365125"/>
            </a:xfrm>
            <a:prstGeom prst="rect">
              <a:avLst/>
            </a:prstGeom>
            <a:solidFill>
              <a:srgbClr val="F3E6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73" name="Rectangle 272"/>
            <p:cNvSpPr>
              <a:spLocks noChangeArrowheads="1"/>
            </p:cNvSpPr>
            <p:nvPr/>
          </p:nvSpPr>
          <p:spPr bwMode="auto">
            <a:xfrm>
              <a:off x="6218238" y="2209801"/>
              <a:ext cx="7938" cy="365125"/>
            </a:xfrm>
            <a:prstGeom prst="rect">
              <a:avLst/>
            </a:prstGeom>
            <a:solidFill>
              <a:srgbClr val="F2E5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74" name="Rectangle 273"/>
            <p:cNvSpPr>
              <a:spLocks noChangeArrowheads="1"/>
            </p:cNvSpPr>
            <p:nvPr/>
          </p:nvSpPr>
          <p:spPr bwMode="auto">
            <a:xfrm>
              <a:off x="6226175" y="2209801"/>
              <a:ext cx="6350" cy="365125"/>
            </a:xfrm>
            <a:prstGeom prst="rect">
              <a:avLst/>
            </a:prstGeom>
            <a:solidFill>
              <a:srgbClr val="F2E5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75" name="Rectangle 274"/>
            <p:cNvSpPr>
              <a:spLocks noChangeArrowheads="1"/>
            </p:cNvSpPr>
            <p:nvPr/>
          </p:nvSpPr>
          <p:spPr bwMode="auto">
            <a:xfrm>
              <a:off x="6232525" y="2209801"/>
              <a:ext cx="7938" cy="365125"/>
            </a:xfrm>
            <a:prstGeom prst="rect">
              <a:avLst/>
            </a:prstGeom>
            <a:solidFill>
              <a:srgbClr val="F2E4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76" name="Rectangle 275"/>
            <p:cNvSpPr>
              <a:spLocks noChangeArrowheads="1"/>
            </p:cNvSpPr>
            <p:nvPr/>
          </p:nvSpPr>
          <p:spPr bwMode="auto">
            <a:xfrm>
              <a:off x="6240463" y="2209801"/>
              <a:ext cx="7938" cy="365125"/>
            </a:xfrm>
            <a:prstGeom prst="rect">
              <a:avLst/>
            </a:prstGeom>
            <a:solidFill>
              <a:srgbClr val="F1E4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77" name="Rectangle 276"/>
            <p:cNvSpPr>
              <a:spLocks noChangeArrowheads="1"/>
            </p:cNvSpPr>
            <p:nvPr/>
          </p:nvSpPr>
          <p:spPr bwMode="auto">
            <a:xfrm>
              <a:off x="6248400" y="2209801"/>
              <a:ext cx="7938" cy="365125"/>
            </a:xfrm>
            <a:prstGeom prst="rect">
              <a:avLst/>
            </a:prstGeom>
            <a:solidFill>
              <a:srgbClr val="F1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78" name="Rectangle 277"/>
            <p:cNvSpPr>
              <a:spLocks noChangeArrowheads="1"/>
            </p:cNvSpPr>
            <p:nvPr/>
          </p:nvSpPr>
          <p:spPr bwMode="auto">
            <a:xfrm>
              <a:off x="6256338" y="2209801"/>
              <a:ext cx="7938" cy="365125"/>
            </a:xfrm>
            <a:prstGeom prst="rect">
              <a:avLst/>
            </a:prstGeom>
            <a:solidFill>
              <a:srgbClr val="F1E2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79" name="Rectangle 278"/>
            <p:cNvSpPr>
              <a:spLocks noChangeArrowheads="1"/>
            </p:cNvSpPr>
            <p:nvPr/>
          </p:nvSpPr>
          <p:spPr bwMode="auto">
            <a:xfrm>
              <a:off x="6264275" y="2209801"/>
              <a:ext cx="6350" cy="365125"/>
            </a:xfrm>
            <a:prstGeom prst="rect">
              <a:avLst/>
            </a:prstGeom>
            <a:solidFill>
              <a:srgbClr val="F0E2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80" name="Rectangle 279"/>
            <p:cNvSpPr>
              <a:spLocks noChangeArrowheads="1"/>
            </p:cNvSpPr>
            <p:nvPr/>
          </p:nvSpPr>
          <p:spPr bwMode="auto">
            <a:xfrm>
              <a:off x="6270625" y="2209801"/>
              <a:ext cx="7938" cy="365125"/>
            </a:xfrm>
            <a:prstGeom prst="rect">
              <a:avLst/>
            </a:prstGeom>
            <a:solidFill>
              <a:srgbClr val="F0E1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81" name="Rectangle 280"/>
            <p:cNvSpPr>
              <a:spLocks noChangeArrowheads="1"/>
            </p:cNvSpPr>
            <p:nvPr/>
          </p:nvSpPr>
          <p:spPr bwMode="auto">
            <a:xfrm>
              <a:off x="6278563" y="2209801"/>
              <a:ext cx="7938" cy="365125"/>
            </a:xfrm>
            <a:prstGeom prst="rect">
              <a:avLst/>
            </a:prstGeom>
            <a:solidFill>
              <a:srgbClr val="F0E1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82" name="Rectangle 281"/>
            <p:cNvSpPr>
              <a:spLocks noChangeArrowheads="1"/>
            </p:cNvSpPr>
            <p:nvPr/>
          </p:nvSpPr>
          <p:spPr bwMode="auto">
            <a:xfrm>
              <a:off x="6286500" y="2209801"/>
              <a:ext cx="7938" cy="365125"/>
            </a:xfrm>
            <a:prstGeom prst="rect">
              <a:avLst/>
            </a:prstGeom>
            <a:solidFill>
              <a:srgbClr val="EFE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83" name="Rectangle 282"/>
            <p:cNvSpPr>
              <a:spLocks noChangeArrowheads="1"/>
            </p:cNvSpPr>
            <p:nvPr/>
          </p:nvSpPr>
          <p:spPr bwMode="auto">
            <a:xfrm>
              <a:off x="6294438" y="2209801"/>
              <a:ext cx="7938" cy="365125"/>
            </a:xfrm>
            <a:prstGeom prst="rect">
              <a:avLst/>
            </a:prstGeom>
            <a:solidFill>
              <a:srgbClr val="EFE0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84" name="Rectangle 283"/>
            <p:cNvSpPr>
              <a:spLocks noChangeArrowheads="1"/>
            </p:cNvSpPr>
            <p:nvPr/>
          </p:nvSpPr>
          <p:spPr bwMode="auto">
            <a:xfrm>
              <a:off x="6302375" y="2209801"/>
              <a:ext cx="6350" cy="365125"/>
            </a:xfrm>
            <a:prstGeom prst="rect">
              <a:avLst/>
            </a:prstGeom>
            <a:solidFill>
              <a:srgbClr val="EEDF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85" name="Rectangle 284"/>
            <p:cNvSpPr>
              <a:spLocks noChangeArrowheads="1"/>
            </p:cNvSpPr>
            <p:nvPr/>
          </p:nvSpPr>
          <p:spPr bwMode="auto">
            <a:xfrm>
              <a:off x="6308725" y="2209801"/>
              <a:ext cx="7938" cy="365125"/>
            </a:xfrm>
            <a:prstGeom prst="rect">
              <a:avLst/>
            </a:prstGeom>
            <a:solidFill>
              <a:srgbClr val="EEDF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86" name="Rectangle 285"/>
            <p:cNvSpPr>
              <a:spLocks noChangeArrowheads="1"/>
            </p:cNvSpPr>
            <p:nvPr/>
          </p:nvSpPr>
          <p:spPr bwMode="auto">
            <a:xfrm>
              <a:off x="6316663" y="2209801"/>
              <a:ext cx="15875" cy="365125"/>
            </a:xfrm>
            <a:prstGeom prst="rect">
              <a:avLst/>
            </a:prstGeom>
            <a:solidFill>
              <a:srgbClr val="EDDE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87" name="Rectangle 286"/>
            <p:cNvSpPr>
              <a:spLocks noChangeArrowheads="1"/>
            </p:cNvSpPr>
            <p:nvPr/>
          </p:nvSpPr>
          <p:spPr bwMode="auto">
            <a:xfrm>
              <a:off x="6332538" y="2209801"/>
              <a:ext cx="7938" cy="365125"/>
            </a:xfrm>
            <a:prstGeom prst="rect">
              <a:avLst/>
            </a:prstGeom>
            <a:solidFill>
              <a:srgbClr val="EDDD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88" name="Rectangle 287"/>
            <p:cNvSpPr>
              <a:spLocks noChangeArrowheads="1"/>
            </p:cNvSpPr>
            <p:nvPr/>
          </p:nvSpPr>
          <p:spPr bwMode="auto">
            <a:xfrm>
              <a:off x="6340475" y="2209801"/>
              <a:ext cx="14288" cy="365125"/>
            </a:xfrm>
            <a:prstGeom prst="rect">
              <a:avLst/>
            </a:prstGeom>
            <a:solidFill>
              <a:srgbClr val="ECDC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89" name="Rectangle 288"/>
            <p:cNvSpPr>
              <a:spLocks noChangeArrowheads="1"/>
            </p:cNvSpPr>
            <p:nvPr/>
          </p:nvSpPr>
          <p:spPr bwMode="auto">
            <a:xfrm>
              <a:off x="6354763" y="2209801"/>
              <a:ext cx="7938" cy="365125"/>
            </a:xfrm>
            <a:prstGeom prst="rect">
              <a:avLst/>
            </a:prstGeom>
            <a:solidFill>
              <a:srgbClr val="ECDB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90" name="Rectangle 289"/>
            <p:cNvSpPr>
              <a:spLocks noChangeArrowheads="1"/>
            </p:cNvSpPr>
            <p:nvPr/>
          </p:nvSpPr>
          <p:spPr bwMode="auto">
            <a:xfrm>
              <a:off x="6362700" y="2209801"/>
              <a:ext cx="15875" cy="365125"/>
            </a:xfrm>
            <a:prstGeom prst="rect">
              <a:avLst/>
            </a:prstGeom>
            <a:solidFill>
              <a:srgbClr val="EBDA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91" name="Rectangle 290"/>
            <p:cNvSpPr>
              <a:spLocks noChangeArrowheads="1"/>
            </p:cNvSpPr>
            <p:nvPr/>
          </p:nvSpPr>
          <p:spPr bwMode="auto">
            <a:xfrm>
              <a:off x="6378575" y="2209801"/>
              <a:ext cx="6350" cy="365125"/>
            </a:xfrm>
            <a:prstGeom prst="rect">
              <a:avLst/>
            </a:prstGeom>
            <a:solidFill>
              <a:srgbClr val="EAD9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92" name="Rectangle 291"/>
            <p:cNvSpPr>
              <a:spLocks noChangeArrowheads="1"/>
            </p:cNvSpPr>
            <p:nvPr/>
          </p:nvSpPr>
          <p:spPr bwMode="auto">
            <a:xfrm>
              <a:off x="6384925" y="2209801"/>
              <a:ext cx="7938" cy="365125"/>
            </a:xfrm>
            <a:prstGeom prst="rect">
              <a:avLst/>
            </a:prstGeom>
            <a:solidFill>
              <a:srgbClr val="EAD9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93" name="Rectangle 292"/>
            <p:cNvSpPr>
              <a:spLocks noChangeArrowheads="1"/>
            </p:cNvSpPr>
            <p:nvPr/>
          </p:nvSpPr>
          <p:spPr bwMode="auto">
            <a:xfrm>
              <a:off x="6392863" y="2209801"/>
              <a:ext cx="15875" cy="365125"/>
            </a:xfrm>
            <a:prstGeom prst="rect">
              <a:avLst/>
            </a:prstGeom>
            <a:solidFill>
              <a:srgbClr val="E9D8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94" name="Rectangle 293"/>
            <p:cNvSpPr>
              <a:spLocks noChangeArrowheads="1"/>
            </p:cNvSpPr>
            <p:nvPr/>
          </p:nvSpPr>
          <p:spPr bwMode="auto">
            <a:xfrm>
              <a:off x="6408738" y="2209801"/>
              <a:ext cx="7938" cy="365125"/>
            </a:xfrm>
            <a:prstGeom prst="rect">
              <a:avLst/>
            </a:prstGeom>
            <a:solidFill>
              <a:srgbClr val="E8D7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95" name="Rectangle 294"/>
            <p:cNvSpPr>
              <a:spLocks noChangeArrowheads="1"/>
            </p:cNvSpPr>
            <p:nvPr/>
          </p:nvSpPr>
          <p:spPr bwMode="auto">
            <a:xfrm>
              <a:off x="5654675" y="2209801"/>
              <a:ext cx="762000" cy="365125"/>
            </a:xfrm>
            <a:prstGeom prst="rect">
              <a:avLst/>
            </a:prstGeom>
            <a:noFill/>
            <a:ln w="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396" name="Rectangle 295"/>
            <p:cNvSpPr>
              <a:spLocks noChangeArrowheads="1"/>
            </p:cNvSpPr>
            <p:nvPr/>
          </p:nvSpPr>
          <p:spPr bwMode="auto">
            <a:xfrm>
              <a:off x="5813425" y="2278063"/>
              <a:ext cx="360837"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itchFamily="34" charset="0"/>
                  <a:cs typeface="Arial" pitchFamily="34" charset="0"/>
                </a:rPr>
                <a:t>Metadata</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sp>
          <p:nvSpPr>
            <p:cNvPr id="1397" name="Line 296"/>
            <p:cNvSpPr>
              <a:spLocks noChangeShapeType="1"/>
            </p:cNvSpPr>
            <p:nvPr/>
          </p:nvSpPr>
          <p:spPr bwMode="auto">
            <a:xfrm>
              <a:off x="5654675" y="2438401"/>
              <a:ext cx="762000" cy="0"/>
            </a:xfrm>
            <a:prstGeom prst="line">
              <a:avLst/>
            </a:prstGeom>
            <a:noFill/>
            <a:ln w="5"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442" name="Rectangle 341"/>
            <p:cNvSpPr>
              <a:spLocks noChangeArrowheads="1"/>
            </p:cNvSpPr>
            <p:nvPr/>
          </p:nvSpPr>
          <p:spPr bwMode="auto">
            <a:xfrm>
              <a:off x="3260725" y="2147888"/>
              <a:ext cx="1646238" cy="525463"/>
            </a:xfrm>
            <a:prstGeom prst="rect">
              <a:avLst/>
            </a:prstGeom>
            <a:solidFill>
              <a:srgbClr val="C0BF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43" name="Rectangle 342"/>
            <p:cNvSpPr>
              <a:spLocks noChangeArrowheads="1"/>
            </p:cNvSpPr>
            <p:nvPr/>
          </p:nvSpPr>
          <p:spPr bwMode="auto">
            <a:xfrm>
              <a:off x="3260725" y="2147888"/>
              <a:ext cx="1646238" cy="525463"/>
            </a:xfrm>
            <a:prstGeom prst="rect">
              <a:avLst/>
            </a:prstGeom>
            <a:noFill/>
            <a:ln w="5" cap="sq">
              <a:solidFill>
                <a:srgbClr val="C0BF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444" name="Rectangle 343"/>
            <p:cNvSpPr>
              <a:spLocks noChangeArrowheads="1"/>
            </p:cNvSpPr>
            <p:nvPr/>
          </p:nvSpPr>
          <p:spPr bwMode="auto">
            <a:xfrm>
              <a:off x="3238500" y="2125663"/>
              <a:ext cx="860425" cy="525463"/>
            </a:xfrm>
            <a:prstGeom prst="rect">
              <a:avLst/>
            </a:prstGeom>
            <a:solidFill>
              <a:srgbClr val="FCF2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45" name="Rectangle 344"/>
            <p:cNvSpPr>
              <a:spLocks noChangeArrowheads="1"/>
            </p:cNvSpPr>
            <p:nvPr/>
          </p:nvSpPr>
          <p:spPr bwMode="auto">
            <a:xfrm>
              <a:off x="4098925" y="2125663"/>
              <a:ext cx="38100" cy="525463"/>
            </a:xfrm>
            <a:prstGeom prst="rect">
              <a:avLst/>
            </a:prstGeom>
            <a:solidFill>
              <a:srgbClr val="FBF1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46" name="Rectangle 345"/>
            <p:cNvSpPr>
              <a:spLocks noChangeArrowheads="1"/>
            </p:cNvSpPr>
            <p:nvPr/>
          </p:nvSpPr>
          <p:spPr bwMode="auto">
            <a:xfrm>
              <a:off x="4137025" y="2125663"/>
              <a:ext cx="46038" cy="525463"/>
            </a:xfrm>
            <a:prstGeom prst="rect">
              <a:avLst/>
            </a:prstGeom>
            <a:solidFill>
              <a:srgbClr val="FBF0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47" name="Rectangle 346"/>
            <p:cNvSpPr>
              <a:spLocks noChangeArrowheads="1"/>
            </p:cNvSpPr>
            <p:nvPr/>
          </p:nvSpPr>
          <p:spPr bwMode="auto">
            <a:xfrm>
              <a:off x="4183063" y="2125663"/>
              <a:ext cx="46038" cy="525463"/>
            </a:xfrm>
            <a:prstGeom prst="rect">
              <a:avLst/>
            </a:prstGeom>
            <a:solidFill>
              <a:srgbClr val="F9EE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48" name="Rectangle 347"/>
            <p:cNvSpPr>
              <a:spLocks noChangeArrowheads="1"/>
            </p:cNvSpPr>
            <p:nvPr/>
          </p:nvSpPr>
          <p:spPr bwMode="auto">
            <a:xfrm>
              <a:off x="4229100" y="2125663"/>
              <a:ext cx="53975" cy="525463"/>
            </a:xfrm>
            <a:prstGeom prst="rect">
              <a:avLst/>
            </a:prstGeom>
            <a:solidFill>
              <a:srgbClr val="F8EC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49" name="Rectangle 348"/>
            <p:cNvSpPr>
              <a:spLocks noChangeArrowheads="1"/>
            </p:cNvSpPr>
            <p:nvPr/>
          </p:nvSpPr>
          <p:spPr bwMode="auto">
            <a:xfrm>
              <a:off x="4283075" y="2125663"/>
              <a:ext cx="38100" cy="525463"/>
            </a:xfrm>
            <a:prstGeom prst="rect">
              <a:avLst/>
            </a:prstGeom>
            <a:solidFill>
              <a:srgbClr val="F7EB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50" name="Rectangle 349"/>
            <p:cNvSpPr>
              <a:spLocks noChangeArrowheads="1"/>
            </p:cNvSpPr>
            <p:nvPr/>
          </p:nvSpPr>
          <p:spPr bwMode="auto">
            <a:xfrm>
              <a:off x="4321175" y="2125663"/>
              <a:ext cx="44450" cy="525463"/>
            </a:xfrm>
            <a:prstGeom prst="rect">
              <a:avLst/>
            </a:prstGeom>
            <a:solidFill>
              <a:srgbClr val="F6E9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51" name="Rectangle 350"/>
            <p:cNvSpPr>
              <a:spLocks noChangeArrowheads="1"/>
            </p:cNvSpPr>
            <p:nvPr/>
          </p:nvSpPr>
          <p:spPr bwMode="auto">
            <a:xfrm>
              <a:off x="4365625" y="2125663"/>
              <a:ext cx="46038" cy="525463"/>
            </a:xfrm>
            <a:prstGeom prst="rect">
              <a:avLst/>
            </a:prstGeom>
            <a:solidFill>
              <a:srgbClr val="F5E8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52" name="Rectangle 351"/>
            <p:cNvSpPr>
              <a:spLocks noChangeArrowheads="1"/>
            </p:cNvSpPr>
            <p:nvPr/>
          </p:nvSpPr>
          <p:spPr bwMode="auto">
            <a:xfrm>
              <a:off x="4411663" y="2125663"/>
              <a:ext cx="46038" cy="525463"/>
            </a:xfrm>
            <a:prstGeom prst="rect">
              <a:avLst/>
            </a:prstGeom>
            <a:solidFill>
              <a:srgbClr val="F4E7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53" name="Rectangle 352"/>
            <p:cNvSpPr>
              <a:spLocks noChangeArrowheads="1"/>
            </p:cNvSpPr>
            <p:nvPr/>
          </p:nvSpPr>
          <p:spPr bwMode="auto">
            <a:xfrm>
              <a:off x="4457700" y="2125663"/>
              <a:ext cx="30163" cy="525463"/>
            </a:xfrm>
            <a:prstGeom prst="rect">
              <a:avLst/>
            </a:prstGeom>
            <a:solidFill>
              <a:srgbClr val="F2E5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54" name="Rectangle 353"/>
            <p:cNvSpPr>
              <a:spLocks noChangeArrowheads="1"/>
            </p:cNvSpPr>
            <p:nvPr/>
          </p:nvSpPr>
          <p:spPr bwMode="auto">
            <a:xfrm>
              <a:off x="4487863" y="2125663"/>
              <a:ext cx="38100" cy="525463"/>
            </a:xfrm>
            <a:prstGeom prst="rect">
              <a:avLst/>
            </a:prstGeom>
            <a:solidFill>
              <a:srgbClr val="F2E4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55" name="Rectangle 354"/>
            <p:cNvSpPr>
              <a:spLocks noChangeArrowheads="1"/>
            </p:cNvSpPr>
            <p:nvPr/>
          </p:nvSpPr>
          <p:spPr bwMode="auto">
            <a:xfrm>
              <a:off x="4525963" y="2125663"/>
              <a:ext cx="38100" cy="525463"/>
            </a:xfrm>
            <a:prstGeom prst="rect">
              <a:avLst/>
            </a:prstGeom>
            <a:solidFill>
              <a:srgbClr val="F1E3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56" name="Rectangle 355"/>
            <p:cNvSpPr>
              <a:spLocks noChangeArrowheads="1"/>
            </p:cNvSpPr>
            <p:nvPr/>
          </p:nvSpPr>
          <p:spPr bwMode="auto">
            <a:xfrm>
              <a:off x="4564063" y="2125663"/>
              <a:ext cx="23813" cy="525463"/>
            </a:xfrm>
            <a:prstGeom prst="rect">
              <a:avLst/>
            </a:prstGeom>
            <a:solidFill>
              <a:srgbClr val="F0E1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57" name="Rectangle 356"/>
            <p:cNvSpPr>
              <a:spLocks noChangeArrowheads="1"/>
            </p:cNvSpPr>
            <p:nvPr/>
          </p:nvSpPr>
          <p:spPr bwMode="auto">
            <a:xfrm>
              <a:off x="4587875" y="2125663"/>
              <a:ext cx="44450" cy="525463"/>
            </a:xfrm>
            <a:prstGeom prst="rect">
              <a:avLst/>
            </a:prstGeom>
            <a:solidFill>
              <a:srgbClr val="F0E1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58" name="Rectangle 357"/>
            <p:cNvSpPr>
              <a:spLocks noChangeArrowheads="1"/>
            </p:cNvSpPr>
            <p:nvPr/>
          </p:nvSpPr>
          <p:spPr bwMode="auto">
            <a:xfrm>
              <a:off x="4632325" y="2125663"/>
              <a:ext cx="38100" cy="525463"/>
            </a:xfrm>
            <a:prstGeom prst="rect">
              <a:avLst/>
            </a:prstGeom>
            <a:solidFill>
              <a:srgbClr val="EEDF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59" name="Rectangle 358"/>
            <p:cNvSpPr>
              <a:spLocks noChangeArrowheads="1"/>
            </p:cNvSpPr>
            <p:nvPr/>
          </p:nvSpPr>
          <p:spPr bwMode="auto">
            <a:xfrm>
              <a:off x="4670425" y="2125663"/>
              <a:ext cx="53975" cy="525463"/>
            </a:xfrm>
            <a:prstGeom prst="rect">
              <a:avLst/>
            </a:prstGeom>
            <a:solidFill>
              <a:srgbClr val="EDDE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60" name="Rectangle 359"/>
            <p:cNvSpPr>
              <a:spLocks noChangeArrowheads="1"/>
            </p:cNvSpPr>
            <p:nvPr/>
          </p:nvSpPr>
          <p:spPr bwMode="auto">
            <a:xfrm>
              <a:off x="4724400" y="2125663"/>
              <a:ext cx="46038" cy="525463"/>
            </a:xfrm>
            <a:prstGeom prst="rect">
              <a:avLst/>
            </a:prstGeom>
            <a:solidFill>
              <a:srgbClr val="ECDC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61" name="Rectangle 360"/>
            <p:cNvSpPr>
              <a:spLocks noChangeArrowheads="1"/>
            </p:cNvSpPr>
            <p:nvPr/>
          </p:nvSpPr>
          <p:spPr bwMode="auto">
            <a:xfrm>
              <a:off x="4770438" y="2125663"/>
              <a:ext cx="46038" cy="525463"/>
            </a:xfrm>
            <a:prstGeom prst="rect">
              <a:avLst/>
            </a:prstGeom>
            <a:solidFill>
              <a:srgbClr val="EBDA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62" name="Rectangle 361"/>
            <p:cNvSpPr>
              <a:spLocks noChangeArrowheads="1"/>
            </p:cNvSpPr>
            <p:nvPr/>
          </p:nvSpPr>
          <p:spPr bwMode="auto">
            <a:xfrm>
              <a:off x="4816475" y="2125663"/>
              <a:ext cx="38100" cy="525463"/>
            </a:xfrm>
            <a:prstGeom prst="rect">
              <a:avLst/>
            </a:prstGeom>
            <a:solidFill>
              <a:srgbClr val="EAD9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63" name="Rectangle 362"/>
            <p:cNvSpPr>
              <a:spLocks noChangeArrowheads="1"/>
            </p:cNvSpPr>
            <p:nvPr/>
          </p:nvSpPr>
          <p:spPr bwMode="auto">
            <a:xfrm>
              <a:off x="4854575" y="2125663"/>
              <a:ext cx="30163" cy="525463"/>
            </a:xfrm>
            <a:prstGeom prst="rect">
              <a:avLst/>
            </a:prstGeom>
            <a:solidFill>
              <a:srgbClr val="E8D7B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64" name="Rectangle 363"/>
            <p:cNvSpPr>
              <a:spLocks noChangeArrowheads="1"/>
            </p:cNvSpPr>
            <p:nvPr/>
          </p:nvSpPr>
          <p:spPr bwMode="auto">
            <a:xfrm>
              <a:off x="3238500" y="2125663"/>
              <a:ext cx="1646238" cy="525463"/>
            </a:xfrm>
            <a:prstGeom prst="rect">
              <a:avLst/>
            </a:prstGeom>
            <a:noFill/>
            <a:ln w="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465" name="Rectangle 364"/>
            <p:cNvSpPr>
              <a:spLocks noChangeArrowheads="1"/>
            </p:cNvSpPr>
            <p:nvPr/>
          </p:nvSpPr>
          <p:spPr bwMode="auto">
            <a:xfrm>
              <a:off x="3559175" y="2193926"/>
              <a:ext cx="846010"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itchFamily="34" charset="0"/>
                  <a:cs typeface="Arial" pitchFamily="34" charset="0"/>
                </a:rPr>
                <a:t>NGDS_DataResource</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sp>
          <p:nvSpPr>
            <p:cNvPr id="1466" name="Line 365"/>
            <p:cNvSpPr>
              <a:spLocks noChangeShapeType="1"/>
            </p:cNvSpPr>
            <p:nvPr/>
          </p:nvSpPr>
          <p:spPr bwMode="auto">
            <a:xfrm>
              <a:off x="3238500" y="2354263"/>
              <a:ext cx="1646238" cy="0"/>
            </a:xfrm>
            <a:prstGeom prst="line">
              <a:avLst/>
            </a:prstGeom>
            <a:noFill/>
            <a:ln w="5"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467" name="Rectangle 366"/>
            <p:cNvSpPr>
              <a:spLocks noChangeArrowheads="1"/>
            </p:cNvSpPr>
            <p:nvPr/>
          </p:nvSpPr>
          <p:spPr bwMode="auto">
            <a:xfrm>
              <a:off x="3276600" y="2384426"/>
              <a:ext cx="72168"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8B0000"/>
                  </a:solidFill>
                  <a:effectLst/>
                  <a:latin typeface="Arial" pitchFamily="34" charset="0"/>
                  <a:cs typeface="Arial" pitchFamily="34" charset="0"/>
                </a:rPr>
                <a:t>+ </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sp>
          <p:nvSpPr>
            <p:cNvPr id="1468" name="Rectangle 367"/>
            <p:cNvSpPr>
              <a:spLocks noChangeArrowheads="1"/>
            </p:cNvSpPr>
            <p:nvPr/>
          </p:nvSpPr>
          <p:spPr bwMode="auto">
            <a:xfrm>
              <a:off x="3436938" y="2384426"/>
              <a:ext cx="584294"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8B0000"/>
                  </a:solidFill>
                  <a:effectLst/>
                  <a:latin typeface="Arial" pitchFamily="34" charset="0"/>
                  <a:cs typeface="Arial" pitchFamily="34" charset="0"/>
                </a:rPr>
                <a:t>itemName  :text</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sp>
          <p:nvSpPr>
            <p:cNvPr id="1469" name="Rectangle 368"/>
            <p:cNvSpPr>
              <a:spLocks noChangeArrowheads="1"/>
            </p:cNvSpPr>
            <p:nvPr/>
          </p:nvSpPr>
          <p:spPr bwMode="auto">
            <a:xfrm>
              <a:off x="3276600" y="2506663"/>
              <a:ext cx="72168"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8B0000"/>
                  </a:solidFill>
                  <a:effectLst/>
                  <a:latin typeface="Arial" pitchFamily="34" charset="0"/>
                  <a:cs typeface="Arial" pitchFamily="34" charset="0"/>
                </a:rPr>
                <a:t>+ </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sp>
          <p:nvSpPr>
            <p:cNvPr id="1470" name="Rectangle 369"/>
            <p:cNvSpPr>
              <a:spLocks noChangeArrowheads="1"/>
            </p:cNvSpPr>
            <p:nvPr/>
          </p:nvSpPr>
          <p:spPr bwMode="auto">
            <a:xfrm>
              <a:off x="3436938" y="2506663"/>
              <a:ext cx="987736"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8B0000"/>
                  </a:solidFill>
                  <a:effectLst/>
                  <a:latin typeface="Arial" pitchFamily="34" charset="0"/>
                  <a:cs typeface="Arial" pitchFamily="34" charset="0"/>
                </a:rPr>
                <a:t>itemDescription  :text [0..1]</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sp>
          <p:nvSpPr>
            <p:cNvPr id="1495" name="Rectangle 394"/>
            <p:cNvSpPr>
              <a:spLocks noChangeArrowheads="1"/>
            </p:cNvSpPr>
            <p:nvPr/>
          </p:nvSpPr>
          <p:spPr bwMode="auto">
            <a:xfrm>
              <a:off x="6773863" y="2232026"/>
              <a:ext cx="677863" cy="365125"/>
            </a:xfrm>
            <a:prstGeom prst="rect">
              <a:avLst/>
            </a:prstGeom>
            <a:solidFill>
              <a:srgbClr val="C0BF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96" name="Rectangle 395"/>
            <p:cNvSpPr>
              <a:spLocks noChangeArrowheads="1"/>
            </p:cNvSpPr>
            <p:nvPr/>
          </p:nvSpPr>
          <p:spPr bwMode="auto">
            <a:xfrm>
              <a:off x="6773863" y="2232026"/>
              <a:ext cx="677863" cy="365125"/>
            </a:xfrm>
            <a:prstGeom prst="rect">
              <a:avLst/>
            </a:prstGeom>
            <a:noFill/>
            <a:ln w="5" cap="sq">
              <a:solidFill>
                <a:srgbClr val="C0BF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497" name="Rectangle 396"/>
            <p:cNvSpPr>
              <a:spLocks noChangeArrowheads="1"/>
            </p:cNvSpPr>
            <p:nvPr/>
          </p:nvSpPr>
          <p:spPr bwMode="auto">
            <a:xfrm>
              <a:off x="6751638" y="2209801"/>
              <a:ext cx="350838" cy="365125"/>
            </a:xfrm>
            <a:prstGeom prst="rect">
              <a:avLst/>
            </a:prstGeom>
            <a:solidFill>
              <a:srgbClr val="FCF2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98" name="Rectangle 397"/>
            <p:cNvSpPr>
              <a:spLocks noChangeArrowheads="1"/>
            </p:cNvSpPr>
            <p:nvPr/>
          </p:nvSpPr>
          <p:spPr bwMode="auto">
            <a:xfrm>
              <a:off x="7102475" y="2209801"/>
              <a:ext cx="6350" cy="365125"/>
            </a:xfrm>
            <a:prstGeom prst="rect">
              <a:avLst/>
            </a:prstGeom>
            <a:solidFill>
              <a:srgbClr val="FBF1E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99" name="Rectangle 398"/>
            <p:cNvSpPr>
              <a:spLocks noChangeArrowheads="1"/>
            </p:cNvSpPr>
            <p:nvPr/>
          </p:nvSpPr>
          <p:spPr bwMode="auto">
            <a:xfrm>
              <a:off x="7108825" y="2209801"/>
              <a:ext cx="7938" cy="365125"/>
            </a:xfrm>
            <a:prstGeom prst="rect">
              <a:avLst/>
            </a:prstGeom>
            <a:solidFill>
              <a:srgbClr val="FBF1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00" name="Rectangle 399"/>
            <p:cNvSpPr>
              <a:spLocks noChangeArrowheads="1"/>
            </p:cNvSpPr>
            <p:nvPr/>
          </p:nvSpPr>
          <p:spPr bwMode="auto">
            <a:xfrm>
              <a:off x="7116763" y="2209801"/>
              <a:ext cx="7938" cy="365125"/>
            </a:xfrm>
            <a:prstGeom prst="rect">
              <a:avLst/>
            </a:prstGeom>
            <a:solidFill>
              <a:srgbClr val="FBF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01" name="Rectangle 400"/>
            <p:cNvSpPr>
              <a:spLocks noChangeArrowheads="1"/>
            </p:cNvSpPr>
            <p:nvPr/>
          </p:nvSpPr>
          <p:spPr bwMode="auto">
            <a:xfrm>
              <a:off x="7124700" y="2209801"/>
              <a:ext cx="7938" cy="365125"/>
            </a:xfrm>
            <a:prstGeom prst="rect">
              <a:avLst/>
            </a:prstGeom>
            <a:solidFill>
              <a:srgbClr val="FAF0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02" name="Rectangle 401"/>
            <p:cNvSpPr>
              <a:spLocks noChangeArrowheads="1"/>
            </p:cNvSpPr>
            <p:nvPr/>
          </p:nvSpPr>
          <p:spPr bwMode="auto">
            <a:xfrm>
              <a:off x="7132638" y="2209801"/>
              <a:ext cx="7938" cy="365125"/>
            </a:xfrm>
            <a:prstGeom prst="rect">
              <a:avLst/>
            </a:prstGeom>
            <a:solidFill>
              <a:srgbClr val="FAEFD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03" name="Rectangle 402"/>
            <p:cNvSpPr>
              <a:spLocks noChangeArrowheads="1"/>
            </p:cNvSpPr>
            <p:nvPr/>
          </p:nvSpPr>
          <p:spPr bwMode="auto">
            <a:xfrm>
              <a:off x="7140575" y="2209801"/>
              <a:ext cx="14288" cy="365125"/>
            </a:xfrm>
            <a:prstGeom prst="rect">
              <a:avLst/>
            </a:prstGeom>
            <a:solidFill>
              <a:srgbClr val="F9EE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04" name="Rectangle 403"/>
            <p:cNvSpPr>
              <a:spLocks noChangeArrowheads="1"/>
            </p:cNvSpPr>
            <p:nvPr/>
          </p:nvSpPr>
          <p:spPr bwMode="auto">
            <a:xfrm>
              <a:off x="7154863" y="2209801"/>
              <a:ext cx="7938" cy="365125"/>
            </a:xfrm>
            <a:prstGeom prst="rect">
              <a:avLst/>
            </a:prstGeom>
            <a:solidFill>
              <a:srgbClr val="F8E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05" name="Rectangle 404"/>
            <p:cNvSpPr>
              <a:spLocks noChangeArrowheads="1"/>
            </p:cNvSpPr>
            <p:nvPr/>
          </p:nvSpPr>
          <p:spPr bwMode="auto">
            <a:xfrm>
              <a:off x="7162800" y="2209801"/>
              <a:ext cx="7938" cy="365125"/>
            </a:xfrm>
            <a:prstGeom prst="rect">
              <a:avLst/>
            </a:prstGeom>
            <a:solidFill>
              <a:srgbClr val="F8EC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06" name="Rectangle 405"/>
            <p:cNvSpPr>
              <a:spLocks noChangeArrowheads="1"/>
            </p:cNvSpPr>
            <p:nvPr/>
          </p:nvSpPr>
          <p:spPr bwMode="auto">
            <a:xfrm>
              <a:off x="7170738" y="2209801"/>
              <a:ext cx="14288" cy="365125"/>
            </a:xfrm>
            <a:prstGeom prst="rect">
              <a:avLst/>
            </a:prstGeom>
            <a:solidFill>
              <a:srgbClr val="F7EB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07" name="Rectangle 406"/>
            <p:cNvSpPr>
              <a:spLocks noChangeArrowheads="1"/>
            </p:cNvSpPr>
            <p:nvPr/>
          </p:nvSpPr>
          <p:spPr bwMode="auto">
            <a:xfrm>
              <a:off x="7185025" y="2209801"/>
              <a:ext cx="7938" cy="365125"/>
            </a:xfrm>
            <a:prstGeom prst="rect">
              <a:avLst/>
            </a:prstGeom>
            <a:solidFill>
              <a:srgbClr val="F7EA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08" name="Rectangle 408"/>
            <p:cNvSpPr>
              <a:spLocks noChangeArrowheads="1"/>
            </p:cNvSpPr>
            <p:nvPr/>
          </p:nvSpPr>
          <p:spPr bwMode="auto">
            <a:xfrm>
              <a:off x="7192963" y="2209800"/>
              <a:ext cx="7938" cy="365125"/>
            </a:xfrm>
            <a:prstGeom prst="rect">
              <a:avLst/>
            </a:prstGeom>
            <a:solidFill>
              <a:srgbClr val="F6EA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09" name="Rectangle 409"/>
            <p:cNvSpPr>
              <a:spLocks noChangeArrowheads="1"/>
            </p:cNvSpPr>
            <p:nvPr/>
          </p:nvSpPr>
          <p:spPr bwMode="auto">
            <a:xfrm>
              <a:off x="7200901" y="2209800"/>
              <a:ext cx="7938" cy="365125"/>
            </a:xfrm>
            <a:prstGeom prst="rect">
              <a:avLst/>
            </a:prstGeom>
            <a:solidFill>
              <a:srgbClr val="F6E9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10" name="Rectangle 410"/>
            <p:cNvSpPr>
              <a:spLocks noChangeArrowheads="1"/>
            </p:cNvSpPr>
            <p:nvPr/>
          </p:nvSpPr>
          <p:spPr bwMode="auto">
            <a:xfrm>
              <a:off x="7208838" y="2209800"/>
              <a:ext cx="7938" cy="365125"/>
            </a:xfrm>
            <a:prstGeom prst="rect">
              <a:avLst/>
            </a:prstGeom>
            <a:solidFill>
              <a:srgbClr val="F5E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11" name="Rectangle 411"/>
            <p:cNvSpPr>
              <a:spLocks noChangeArrowheads="1"/>
            </p:cNvSpPr>
            <p:nvPr/>
          </p:nvSpPr>
          <p:spPr bwMode="auto">
            <a:xfrm>
              <a:off x="7216776" y="2209800"/>
              <a:ext cx="6350" cy="365125"/>
            </a:xfrm>
            <a:prstGeom prst="rect">
              <a:avLst/>
            </a:prstGeom>
            <a:solidFill>
              <a:srgbClr val="F5E8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12" name="Rectangle 412"/>
            <p:cNvSpPr>
              <a:spLocks noChangeArrowheads="1"/>
            </p:cNvSpPr>
            <p:nvPr/>
          </p:nvSpPr>
          <p:spPr bwMode="auto">
            <a:xfrm>
              <a:off x="7223126" y="2209800"/>
              <a:ext cx="7938" cy="365125"/>
            </a:xfrm>
            <a:prstGeom prst="rect">
              <a:avLst/>
            </a:prstGeom>
            <a:solidFill>
              <a:srgbClr val="F5E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13" name="Rectangle 413"/>
            <p:cNvSpPr>
              <a:spLocks noChangeArrowheads="1"/>
            </p:cNvSpPr>
            <p:nvPr/>
          </p:nvSpPr>
          <p:spPr bwMode="auto">
            <a:xfrm>
              <a:off x="7231063" y="2209800"/>
              <a:ext cx="7938" cy="365125"/>
            </a:xfrm>
            <a:prstGeom prst="rect">
              <a:avLst/>
            </a:prstGeom>
            <a:solidFill>
              <a:srgbClr val="F4E7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14" name="Rectangle 414"/>
            <p:cNvSpPr>
              <a:spLocks noChangeArrowheads="1"/>
            </p:cNvSpPr>
            <p:nvPr/>
          </p:nvSpPr>
          <p:spPr bwMode="auto">
            <a:xfrm>
              <a:off x="7239001" y="2209800"/>
              <a:ext cx="7938" cy="365125"/>
            </a:xfrm>
            <a:prstGeom prst="rect">
              <a:avLst/>
            </a:prstGeom>
            <a:solidFill>
              <a:srgbClr val="F3E6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15" name="Rectangle 415"/>
            <p:cNvSpPr>
              <a:spLocks noChangeArrowheads="1"/>
            </p:cNvSpPr>
            <p:nvPr/>
          </p:nvSpPr>
          <p:spPr bwMode="auto">
            <a:xfrm>
              <a:off x="7246938" y="2209800"/>
              <a:ext cx="7938" cy="365125"/>
            </a:xfrm>
            <a:prstGeom prst="rect">
              <a:avLst/>
            </a:prstGeom>
            <a:solidFill>
              <a:srgbClr val="F3E6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16" name="Rectangle 416"/>
            <p:cNvSpPr>
              <a:spLocks noChangeArrowheads="1"/>
            </p:cNvSpPr>
            <p:nvPr/>
          </p:nvSpPr>
          <p:spPr bwMode="auto">
            <a:xfrm>
              <a:off x="7254876" y="2209800"/>
              <a:ext cx="6350" cy="365125"/>
            </a:xfrm>
            <a:prstGeom prst="rect">
              <a:avLst/>
            </a:prstGeom>
            <a:solidFill>
              <a:srgbClr val="F2E5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17" name="Rectangle 417"/>
            <p:cNvSpPr>
              <a:spLocks noChangeArrowheads="1"/>
            </p:cNvSpPr>
            <p:nvPr/>
          </p:nvSpPr>
          <p:spPr bwMode="auto">
            <a:xfrm>
              <a:off x="7261226" y="2209800"/>
              <a:ext cx="7938" cy="365125"/>
            </a:xfrm>
            <a:prstGeom prst="rect">
              <a:avLst/>
            </a:prstGeom>
            <a:solidFill>
              <a:srgbClr val="F2E5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18" name="Rectangle 418"/>
            <p:cNvSpPr>
              <a:spLocks noChangeArrowheads="1"/>
            </p:cNvSpPr>
            <p:nvPr/>
          </p:nvSpPr>
          <p:spPr bwMode="auto">
            <a:xfrm>
              <a:off x="7269163" y="2209800"/>
              <a:ext cx="7938" cy="365125"/>
            </a:xfrm>
            <a:prstGeom prst="rect">
              <a:avLst/>
            </a:prstGeom>
            <a:solidFill>
              <a:srgbClr val="F2E4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19" name="Rectangle 419"/>
            <p:cNvSpPr>
              <a:spLocks noChangeArrowheads="1"/>
            </p:cNvSpPr>
            <p:nvPr/>
          </p:nvSpPr>
          <p:spPr bwMode="auto">
            <a:xfrm>
              <a:off x="7277101" y="2209800"/>
              <a:ext cx="7938" cy="365125"/>
            </a:xfrm>
            <a:prstGeom prst="rect">
              <a:avLst/>
            </a:prstGeom>
            <a:solidFill>
              <a:srgbClr val="F1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20" name="Rectangle 420"/>
            <p:cNvSpPr>
              <a:spLocks noChangeArrowheads="1"/>
            </p:cNvSpPr>
            <p:nvPr/>
          </p:nvSpPr>
          <p:spPr bwMode="auto">
            <a:xfrm>
              <a:off x="7285038" y="2209800"/>
              <a:ext cx="7938" cy="365125"/>
            </a:xfrm>
            <a:prstGeom prst="rect">
              <a:avLst/>
            </a:prstGeom>
            <a:solidFill>
              <a:srgbClr val="F1E3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21" name="Rectangle 421"/>
            <p:cNvSpPr>
              <a:spLocks noChangeArrowheads="1"/>
            </p:cNvSpPr>
            <p:nvPr/>
          </p:nvSpPr>
          <p:spPr bwMode="auto">
            <a:xfrm>
              <a:off x="7292976" y="2209800"/>
              <a:ext cx="6350" cy="365125"/>
            </a:xfrm>
            <a:prstGeom prst="rect">
              <a:avLst/>
            </a:prstGeom>
            <a:solidFill>
              <a:srgbClr val="F0E2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22" name="Rectangle 422"/>
            <p:cNvSpPr>
              <a:spLocks noChangeArrowheads="1"/>
            </p:cNvSpPr>
            <p:nvPr/>
          </p:nvSpPr>
          <p:spPr bwMode="auto">
            <a:xfrm>
              <a:off x="7299326" y="2209800"/>
              <a:ext cx="7938" cy="365125"/>
            </a:xfrm>
            <a:prstGeom prst="rect">
              <a:avLst/>
            </a:prstGeom>
            <a:solidFill>
              <a:srgbClr val="F0E1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23" name="Rectangle 423"/>
            <p:cNvSpPr>
              <a:spLocks noChangeArrowheads="1"/>
            </p:cNvSpPr>
            <p:nvPr/>
          </p:nvSpPr>
          <p:spPr bwMode="auto">
            <a:xfrm>
              <a:off x="7307263" y="2209800"/>
              <a:ext cx="7938" cy="365125"/>
            </a:xfrm>
            <a:prstGeom prst="rect">
              <a:avLst/>
            </a:prstGeom>
            <a:solidFill>
              <a:srgbClr val="F0E1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24" name="Rectangle 424"/>
            <p:cNvSpPr>
              <a:spLocks noChangeArrowheads="1"/>
            </p:cNvSpPr>
            <p:nvPr/>
          </p:nvSpPr>
          <p:spPr bwMode="auto">
            <a:xfrm>
              <a:off x="7315201" y="2209800"/>
              <a:ext cx="15875" cy="365125"/>
            </a:xfrm>
            <a:prstGeom prst="rect">
              <a:avLst/>
            </a:prstGeom>
            <a:solidFill>
              <a:srgbClr val="EFE0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25" name="Rectangle 425"/>
            <p:cNvSpPr>
              <a:spLocks noChangeArrowheads="1"/>
            </p:cNvSpPr>
            <p:nvPr/>
          </p:nvSpPr>
          <p:spPr bwMode="auto">
            <a:xfrm>
              <a:off x="7331076" y="2209800"/>
              <a:ext cx="6350" cy="365125"/>
            </a:xfrm>
            <a:prstGeom prst="rect">
              <a:avLst/>
            </a:prstGeom>
            <a:solidFill>
              <a:srgbClr val="EEDF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26" name="Rectangle 426"/>
            <p:cNvSpPr>
              <a:spLocks noChangeArrowheads="1"/>
            </p:cNvSpPr>
            <p:nvPr/>
          </p:nvSpPr>
          <p:spPr bwMode="auto">
            <a:xfrm>
              <a:off x="7337426" y="2209800"/>
              <a:ext cx="7938" cy="365125"/>
            </a:xfrm>
            <a:prstGeom prst="rect">
              <a:avLst/>
            </a:prstGeom>
            <a:solidFill>
              <a:srgbClr val="EDDE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27" name="Rectangle 427"/>
            <p:cNvSpPr>
              <a:spLocks noChangeArrowheads="1"/>
            </p:cNvSpPr>
            <p:nvPr/>
          </p:nvSpPr>
          <p:spPr bwMode="auto">
            <a:xfrm>
              <a:off x="7345363" y="2209800"/>
              <a:ext cx="7938" cy="365125"/>
            </a:xfrm>
            <a:prstGeom prst="rect">
              <a:avLst/>
            </a:prstGeom>
            <a:solidFill>
              <a:srgbClr val="EDDE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28" name="Rectangle 428"/>
            <p:cNvSpPr>
              <a:spLocks noChangeArrowheads="1"/>
            </p:cNvSpPr>
            <p:nvPr/>
          </p:nvSpPr>
          <p:spPr bwMode="auto">
            <a:xfrm>
              <a:off x="7353301" y="2209800"/>
              <a:ext cx="7938" cy="365125"/>
            </a:xfrm>
            <a:prstGeom prst="rect">
              <a:avLst/>
            </a:prstGeom>
            <a:solidFill>
              <a:srgbClr val="EDDD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29" name="Rectangle 429"/>
            <p:cNvSpPr>
              <a:spLocks noChangeArrowheads="1"/>
            </p:cNvSpPr>
            <p:nvPr/>
          </p:nvSpPr>
          <p:spPr bwMode="auto">
            <a:xfrm>
              <a:off x="7361238" y="2209800"/>
              <a:ext cx="14288" cy="365125"/>
            </a:xfrm>
            <a:prstGeom prst="rect">
              <a:avLst/>
            </a:prstGeom>
            <a:solidFill>
              <a:srgbClr val="ECDC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30" name="Rectangle 430"/>
            <p:cNvSpPr>
              <a:spLocks noChangeArrowheads="1"/>
            </p:cNvSpPr>
            <p:nvPr/>
          </p:nvSpPr>
          <p:spPr bwMode="auto">
            <a:xfrm>
              <a:off x="7375526" y="2209800"/>
              <a:ext cx="7938" cy="365125"/>
            </a:xfrm>
            <a:prstGeom prst="rect">
              <a:avLst/>
            </a:prstGeom>
            <a:solidFill>
              <a:srgbClr val="ECDB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31" name="Rectangle 431"/>
            <p:cNvSpPr>
              <a:spLocks noChangeArrowheads="1"/>
            </p:cNvSpPr>
            <p:nvPr/>
          </p:nvSpPr>
          <p:spPr bwMode="auto">
            <a:xfrm>
              <a:off x="7383463" y="2209800"/>
              <a:ext cx="15875" cy="365125"/>
            </a:xfrm>
            <a:prstGeom prst="rect">
              <a:avLst/>
            </a:prstGeom>
            <a:solidFill>
              <a:srgbClr val="EBDA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32" name="Rectangle 432"/>
            <p:cNvSpPr>
              <a:spLocks noChangeArrowheads="1"/>
            </p:cNvSpPr>
            <p:nvPr/>
          </p:nvSpPr>
          <p:spPr bwMode="auto">
            <a:xfrm>
              <a:off x="7399338" y="2209800"/>
              <a:ext cx="7938" cy="365125"/>
            </a:xfrm>
            <a:prstGeom prst="rect">
              <a:avLst/>
            </a:prstGeom>
            <a:solidFill>
              <a:srgbClr val="EAD9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33" name="Rectangle 433"/>
            <p:cNvSpPr>
              <a:spLocks noChangeArrowheads="1"/>
            </p:cNvSpPr>
            <p:nvPr/>
          </p:nvSpPr>
          <p:spPr bwMode="auto">
            <a:xfrm>
              <a:off x="7407276" y="2209800"/>
              <a:ext cx="6350" cy="365125"/>
            </a:xfrm>
            <a:prstGeom prst="rect">
              <a:avLst/>
            </a:prstGeom>
            <a:solidFill>
              <a:srgbClr val="EAD9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34" name="Rectangle 434"/>
            <p:cNvSpPr>
              <a:spLocks noChangeArrowheads="1"/>
            </p:cNvSpPr>
            <p:nvPr/>
          </p:nvSpPr>
          <p:spPr bwMode="auto">
            <a:xfrm>
              <a:off x="7413626" y="2209800"/>
              <a:ext cx="7938" cy="365125"/>
            </a:xfrm>
            <a:prstGeom prst="rect">
              <a:avLst/>
            </a:prstGeom>
            <a:solidFill>
              <a:srgbClr val="E9D8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35" name="Rectangle 435"/>
            <p:cNvSpPr>
              <a:spLocks noChangeArrowheads="1"/>
            </p:cNvSpPr>
            <p:nvPr/>
          </p:nvSpPr>
          <p:spPr bwMode="auto">
            <a:xfrm>
              <a:off x="7421563" y="2209800"/>
              <a:ext cx="7938" cy="365125"/>
            </a:xfrm>
            <a:prstGeom prst="rect">
              <a:avLst/>
            </a:prstGeom>
            <a:solidFill>
              <a:srgbClr val="E9D8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36" name="Rectangle 436"/>
            <p:cNvSpPr>
              <a:spLocks noChangeArrowheads="1"/>
            </p:cNvSpPr>
            <p:nvPr/>
          </p:nvSpPr>
          <p:spPr bwMode="auto">
            <a:xfrm>
              <a:off x="6751638" y="2209800"/>
              <a:ext cx="677863" cy="365125"/>
            </a:xfrm>
            <a:prstGeom prst="rect">
              <a:avLst/>
            </a:prstGeom>
            <a:noFill/>
            <a:ln w="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137" name="Rectangle 437"/>
            <p:cNvSpPr>
              <a:spLocks noChangeArrowheads="1"/>
            </p:cNvSpPr>
            <p:nvPr/>
          </p:nvSpPr>
          <p:spPr bwMode="auto">
            <a:xfrm>
              <a:off x="6827838" y="2278063"/>
              <a:ext cx="441699"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itchFamily="34" charset="0"/>
                  <a:cs typeface="Arial" pitchFamily="34" charset="0"/>
                </a:rPr>
                <a:t>Annotation</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sp>
          <p:nvSpPr>
            <p:cNvPr id="1138" name="Line 438"/>
            <p:cNvSpPr>
              <a:spLocks noChangeShapeType="1"/>
            </p:cNvSpPr>
            <p:nvPr/>
          </p:nvSpPr>
          <p:spPr bwMode="auto">
            <a:xfrm>
              <a:off x="6751638" y="2438400"/>
              <a:ext cx="677863" cy="0"/>
            </a:xfrm>
            <a:prstGeom prst="line">
              <a:avLst/>
            </a:prstGeom>
            <a:noFill/>
            <a:ln w="5"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139" name="Rectangle 439"/>
            <p:cNvSpPr>
              <a:spLocks noChangeArrowheads="1"/>
            </p:cNvSpPr>
            <p:nvPr/>
          </p:nvSpPr>
          <p:spPr bwMode="auto">
            <a:xfrm>
              <a:off x="4473576" y="730250"/>
              <a:ext cx="1263650" cy="769938"/>
            </a:xfrm>
            <a:prstGeom prst="rect">
              <a:avLst/>
            </a:prstGeom>
            <a:solidFill>
              <a:srgbClr val="C0BF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40" name="Rectangle 440"/>
            <p:cNvSpPr>
              <a:spLocks noChangeArrowheads="1"/>
            </p:cNvSpPr>
            <p:nvPr/>
          </p:nvSpPr>
          <p:spPr bwMode="auto">
            <a:xfrm>
              <a:off x="4473576" y="730250"/>
              <a:ext cx="1263650" cy="769938"/>
            </a:xfrm>
            <a:prstGeom prst="rect">
              <a:avLst/>
            </a:prstGeom>
            <a:noFill/>
            <a:ln w="5" cap="sq">
              <a:solidFill>
                <a:srgbClr val="C0BF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141" name="Rectangle 441"/>
            <p:cNvSpPr>
              <a:spLocks noChangeArrowheads="1"/>
            </p:cNvSpPr>
            <p:nvPr/>
          </p:nvSpPr>
          <p:spPr bwMode="auto">
            <a:xfrm>
              <a:off x="4449763" y="708025"/>
              <a:ext cx="663575" cy="769938"/>
            </a:xfrm>
            <a:prstGeom prst="rect">
              <a:avLst/>
            </a:prstGeom>
            <a:solidFill>
              <a:srgbClr val="FCF2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42" name="Rectangle 442"/>
            <p:cNvSpPr>
              <a:spLocks noChangeArrowheads="1"/>
            </p:cNvSpPr>
            <p:nvPr/>
          </p:nvSpPr>
          <p:spPr bwMode="auto">
            <a:xfrm>
              <a:off x="5113338" y="708025"/>
              <a:ext cx="30163" cy="769938"/>
            </a:xfrm>
            <a:prstGeom prst="rect">
              <a:avLst/>
            </a:prstGeom>
            <a:solidFill>
              <a:srgbClr val="FBF1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43" name="Rectangle 443"/>
            <p:cNvSpPr>
              <a:spLocks noChangeArrowheads="1"/>
            </p:cNvSpPr>
            <p:nvPr/>
          </p:nvSpPr>
          <p:spPr bwMode="auto">
            <a:xfrm>
              <a:off x="5143501" y="708025"/>
              <a:ext cx="30163" cy="769938"/>
            </a:xfrm>
            <a:prstGeom prst="rect">
              <a:avLst/>
            </a:prstGeom>
            <a:solidFill>
              <a:srgbClr val="FAF0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44" name="Rectangle 444"/>
            <p:cNvSpPr>
              <a:spLocks noChangeArrowheads="1"/>
            </p:cNvSpPr>
            <p:nvPr/>
          </p:nvSpPr>
          <p:spPr bwMode="auto">
            <a:xfrm>
              <a:off x="5173663" y="708025"/>
              <a:ext cx="30163" cy="769938"/>
            </a:xfrm>
            <a:prstGeom prst="rect">
              <a:avLst/>
            </a:prstGeom>
            <a:solidFill>
              <a:srgbClr val="FAEE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45" name="Rectangle 445"/>
            <p:cNvSpPr>
              <a:spLocks noChangeArrowheads="1"/>
            </p:cNvSpPr>
            <p:nvPr/>
          </p:nvSpPr>
          <p:spPr bwMode="auto">
            <a:xfrm>
              <a:off x="5203826" y="708025"/>
              <a:ext cx="31750" cy="769938"/>
            </a:xfrm>
            <a:prstGeom prst="rect">
              <a:avLst/>
            </a:prstGeom>
            <a:solidFill>
              <a:srgbClr val="F8E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46" name="Rectangle 446"/>
            <p:cNvSpPr>
              <a:spLocks noChangeArrowheads="1"/>
            </p:cNvSpPr>
            <p:nvPr/>
          </p:nvSpPr>
          <p:spPr bwMode="auto">
            <a:xfrm>
              <a:off x="5235576" y="708025"/>
              <a:ext cx="30163" cy="769938"/>
            </a:xfrm>
            <a:prstGeom prst="rect">
              <a:avLst/>
            </a:prstGeom>
            <a:solidFill>
              <a:srgbClr val="F7EB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47" name="Rectangle 447"/>
            <p:cNvSpPr>
              <a:spLocks noChangeArrowheads="1"/>
            </p:cNvSpPr>
            <p:nvPr/>
          </p:nvSpPr>
          <p:spPr bwMode="auto">
            <a:xfrm>
              <a:off x="5265738" y="708025"/>
              <a:ext cx="38100" cy="769938"/>
            </a:xfrm>
            <a:prstGeom prst="rect">
              <a:avLst/>
            </a:prstGeom>
            <a:solidFill>
              <a:srgbClr val="F6EA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48" name="Rectangle 448"/>
            <p:cNvSpPr>
              <a:spLocks noChangeArrowheads="1"/>
            </p:cNvSpPr>
            <p:nvPr/>
          </p:nvSpPr>
          <p:spPr bwMode="auto">
            <a:xfrm>
              <a:off x="5303838" y="708025"/>
              <a:ext cx="30163" cy="769938"/>
            </a:xfrm>
            <a:prstGeom prst="rect">
              <a:avLst/>
            </a:prstGeom>
            <a:solidFill>
              <a:srgbClr val="F5E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49" name="Rectangle 449"/>
            <p:cNvSpPr>
              <a:spLocks noChangeArrowheads="1"/>
            </p:cNvSpPr>
            <p:nvPr/>
          </p:nvSpPr>
          <p:spPr bwMode="auto">
            <a:xfrm>
              <a:off x="5334001" y="708025"/>
              <a:ext cx="38100" cy="769938"/>
            </a:xfrm>
            <a:prstGeom prst="rect">
              <a:avLst/>
            </a:prstGeom>
            <a:solidFill>
              <a:srgbClr val="F4E7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50" name="Rectangle 450"/>
            <p:cNvSpPr>
              <a:spLocks noChangeArrowheads="1"/>
            </p:cNvSpPr>
            <p:nvPr/>
          </p:nvSpPr>
          <p:spPr bwMode="auto">
            <a:xfrm>
              <a:off x="5372101" y="708025"/>
              <a:ext cx="38100" cy="769938"/>
            </a:xfrm>
            <a:prstGeom prst="rect">
              <a:avLst/>
            </a:prstGeom>
            <a:solidFill>
              <a:srgbClr val="F3E6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51" name="Rectangle 451"/>
            <p:cNvSpPr>
              <a:spLocks noChangeArrowheads="1"/>
            </p:cNvSpPr>
            <p:nvPr/>
          </p:nvSpPr>
          <p:spPr bwMode="auto">
            <a:xfrm>
              <a:off x="5410201" y="708025"/>
              <a:ext cx="30163" cy="769938"/>
            </a:xfrm>
            <a:prstGeom prst="rect">
              <a:avLst/>
            </a:prstGeom>
            <a:solidFill>
              <a:srgbClr val="F2E4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52" name="Rectangle 452"/>
            <p:cNvSpPr>
              <a:spLocks noChangeArrowheads="1"/>
            </p:cNvSpPr>
            <p:nvPr/>
          </p:nvSpPr>
          <p:spPr bwMode="auto">
            <a:xfrm>
              <a:off x="5440363" y="708025"/>
              <a:ext cx="30163" cy="769938"/>
            </a:xfrm>
            <a:prstGeom prst="rect">
              <a:avLst/>
            </a:prstGeom>
            <a:solidFill>
              <a:srgbClr val="F1E3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53" name="Rectangle 453"/>
            <p:cNvSpPr>
              <a:spLocks noChangeArrowheads="1"/>
            </p:cNvSpPr>
            <p:nvPr/>
          </p:nvSpPr>
          <p:spPr bwMode="auto">
            <a:xfrm>
              <a:off x="5470526" y="708025"/>
              <a:ext cx="31750" cy="769938"/>
            </a:xfrm>
            <a:prstGeom prst="rect">
              <a:avLst/>
            </a:prstGeom>
            <a:solidFill>
              <a:srgbClr val="F0E1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54" name="Rectangle 454"/>
            <p:cNvSpPr>
              <a:spLocks noChangeArrowheads="1"/>
            </p:cNvSpPr>
            <p:nvPr/>
          </p:nvSpPr>
          <p:spPr bwMode="auto">
            <a:xfrm>
              <a:off x="5502276" y="708025"/>
              <a:ext cx="38100" cy="769938"/>
            </a:xfrm>
            <a:prstGeom prst="rect">
              <a:avLst/>
            </a:prstGeom>
            <a:solidFill>
              <a:srgbClr val="EFE0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55" name="Rectangle 455"/>
            <p:cNvSpPr>
              <a:spLocks noChangeArrowheads="1"/>
            </p:cNvSpPr>
            <p:nvPr/>
          </p:nvSpPr>
          <p:spPr bwMode="auto">
            <a:xfrm>
              <a:off x="5540376" y="708025"/>
              <a:ext cx="30163" cy="769938"/>
            </a:xfrm>
            <a:prstGeom prst="rect">
              <a:avLst/>
            </a:prstGeom>
            <a:solidFill>
              <a:srgbClr val="EEDF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56" name="Rectangle 456"/>
            <p:cNvSpPr>
              <a:spLocks noChangeArrowheads="1"/>
            </p:cNvSpPr>
            <p:nvPr/>
          </p:nvSpPr>
          <p:spPr bwMode="auto">
            <a:xfrm>
              <a:off x="5570538" y="708025"/>
              <a:ext cx="38100" cy="769938"/>
            </a:xfrm>
            <a:prstGeom prst="rect">
              <a:avLst/>
            </a:prstGeom>
            <a:solidFill>
              <a:srgbClr val="EDDD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57" name="Rectangle 457"/>
            <p:cNvSpPr>
              <a:spLocks noChangeArrowheads="1"/>
            </p:cNvSpPr>
            <p:nvPr/>
          </p:nvSpPr>
          <p:spPr bwMode="auto">
            <a:xfrm>
              <a:off x="5608638" y="708025"/>
              <a:ext cx="38100" cy="769938"/>
            </a:xfrm>
            <a:prstGeom prst="rect">
              <a:avLst/>
            </a:prstGeom>
            <a:solidFill>
              <a:srgbClr val="ECDB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58" name="Rectangle 458"/>
            <p:cNvSpPr>
              <a:spLocks noChangeArrowheads="1"/>
            </p:cNvSpPr>
            <p:nvPr/>
          </p:nvSpPr>
          <p:spPr bwMode="auto">
            <a:xfrm>
              <a:off x="5646738" y="708025"/>
              <a:ext cx="30163" cy="769938"/>
            </a:xfrm>
            <a:prstGeom prst="rect">
              <a:avLst/>
            </a:prstGeom>
            <a:solidFill>
              <a:srgbClr val="EBDA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59" name="Rectangle 459"/>
            <p:cNvSpPr>
              <a:spLocks noChangeArrowheads="1"/>
            </p:cNvSpPr>
            <p:nvPr/>
          </p:nvSpPr>
          <p:spPr bwMode="auto">
            <a:xfrm>
              <a:off x="5676901" y="708025"/>
              <a:ext cx="30163" cy="769938"/>
            </a:xfrm>
            <a:prstGeom prst="rect">
              <a:avLst/>
            </a:prstGeom>
            <a:solidFill>
              <a:srgbClr val="E9D8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60" name="Rectangle 460"/>
            <p:cNvSpPr>
              <a:spLocks noChangeArrowheads="1"/>
            </p:cNvSpPr>
            <p:nvPr/>
          </p:nvSpPr>
          <p:spPr bwMode="auto">
            <a:xfrm>
              <a:off x="5707063" y="708025"/>
              <a:ext cx="7938" cy="769938"/>
            </a:xfrm>
            <a:prstGeom prst="rect">
              <a:avLst/>
            </a:prstGeom>
            <a:solidFill>
              <a:srgbClr val="E8D7B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61" name="Rectangle 461"/>
            <p:cNvSpPr>
              <a:spLocks noChangeArrowheads="1"/>
            </p:cNvSpPr>
            <p:nvPr/>
          </p:nvSpPr>
          <p:spPr bwMode="auto">
            <a:xfrm>
              <a:off x="4449763" y="708025"/>
              <a:ext cx="1265238" cy="769938"/>
            </a:xfrm>
            <a:prstGeom prst="rect">
              <a:avLst/>
            </a:prstGeom>
            <a:noFill/>
            <a:ln w="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162" name="Rectangle 462"/>
            <p:cNvSpPr>
              <a:spLocks noChangeArrowheads="1"/>
            </p:cNvSpPr>
            <p:nvPr/>
          </p:nvSpPr>
          <p:spPr bwMode="auto">
            <a:xfrm>
              <a:off x="4694238" y="776288"/>
              <a:ext cx="666026"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itchFamily="34" charset="0"/>
                  <a:cs typeface="Arial" pitchFamily="34" charset="0"/>
                </a:rPr>
                <a:t>NGDS_Resource</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sp>
          <p:nvSpPr>
            <p:cNvPr id="1163" name="Line 463"/>
            <p:cNvSpPr>
              <a:spLocks noChangeShapeType="1"/>
            </p:cNvSpPr>
            <p:nvPr/>
          </p:nvSpPr>
          <p:spPr bwMode="auto">
            <a:xfrm>
              <a:off x="4449763" y="936625"/>
              <a:ext cx="1265238" cy="0"/>
            </a:xfrm>
            <a:prstGeom prst="line">
              <a:avLst/>
            </a:prstGeom>
            <a:noFill/>
            <a:ln w="5"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164" name="Rectangle 464"/>
            <p:cNvSpPr>
              <a:spLocks noChangeArrowheads="1"/>
            </p:cNvSpPr>
            <p:nvPr/>
          </p:nvSpPr>
          <p:spPr bwMode="auto">
            <a:xfrm>
              <a:off x="4487863" y="966788"/>
              <a:ext cx="72168"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8B0000"/>
                  </a:solidFill>
                  <a:effectLst/>
                  <a:latin typeface="Arial" pitchFamily="34" charset="0"/>
                  <a:cs typeface="Arial" pitchFamily="34" charset="0"/>
                </a:rPr>
                <a:t>+ </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sp>
          <p:nvSpPr>
            <p:cNvPr id="1165" name="Rectangle 465"/>
            <p:cNvSpPr>
              <a:spLocks noChangeArrowheads="1"/>
            </p:cNvSpPr>
            <p:nvPr/>
          </p:nvSpPr>
          <p:spPr bwMode="auto">
            <a:xfrm>
              <a:off x="4648201" y="966788"/>
              <a:ext cx="648636"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8B0000"/>
                  </a:solidFill>
                  <a:effectLst/>
                  <a:latin typeface="Arial" pitchFamily="34" charset="0"/>
                  <a:cs typeface="Arial" pitchFamily="34" charset="0"/>
                </a:rPr>
                <a:t>itemURI  :anyURI</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sp>
          <p:nvSpPr>
            <p:cNvPr id="1166" name="Rectangle 466"/>
            <p:cNvSpPr>
              <a:spLocks noChangeArrowheads="1"/>
            </p:cNvSpPr>
            <p:nvPr/>
          </p:nvSpPr>
          <p:spPr bwMode="auto">
            <a:xfrm>
              <a:off x="4487863" y="1089025"/>
              <a:ext cx="72168"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8B0000"/>
                  </a:solidFill>
                  <a:effectLst/>
                  <a:latin typeface="Arial" pitchFamily="34" charset="0"/>
                  <a:cs typeface="Arial" pitchFamily="34" charset="0"/>
                </a:rPr>
                <a:t>+ </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sp>
          <p:nvSpPr>
            <p:cNvPr id="1167" name="Rectangle 467"/>
            <p:cNvSpPr>
              <a:spLocks noChangeArrowheads="1"/>
            </p:cNvSpPr>
            <p:nvPr/>
          </p:nvSpPr>
          <p:spPr bwMode="auto">
            <a:xfrm>
              <a:off x="4648201" y="1089025"/>
              <a:ext cx="575357"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8B0000"/>
                  </a:solidFill>
                  <a:effectLst/>
                  <a:latin typeface="Arial" pitchFamily="34" charset="0"/>
                  <a:cs typeface="Arial" pitchFamily="34" charset="0"/>
                </a:rPr>
                <a:t>itemType  :term</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sp>
          <p:nvSpPr>
            <p:cNvPr id="1168" name="Rectangle 468"/>
            <p:cNvSpPr>
              <a:spLocks noChangeArrowheads="1"/>
            </p:cNvSpPr>
            <p:nvPr/>
          </p:nvSpPr>
          <p:spPr bwMode="auto">
            <a:xfrm>
              <a:off x="4487863" y="1211263"/>
              <a:ext cx="72168"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8B0000"/>
                  </a:solidFill>
                  <a:effectLst/>
                  <a:latin typeface="Arial" pitchFamily="34" charset="0"/>
                  <a:cs typeface="Arial" pitchFamily="34" charset="0"/>
                </a:rPr>
                <a:t>+ </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sp>
          <p:nvSpPr>
            <p:cNvPr id="1169" name="Rectangle 469"/>
            <p:cNvSpPr>
              <a:spLocks noChangeArrowheads="1"/>
            </p:cNvSpPr>
            <p:nvPr/>
          </p:nvSpPr>
          <p:spPr bwMode="auto">
            <a:xfrm>
              <a:off x="4648201" y="1211263"/>
              <a:ext cx="629821"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8B0000"/>
                  </a:solidFill>
                  <a:effectLst/>
                  <a:latin typeface="Arial" pitchFamily="34" charset="0"/>
                  <a:cs typeface="Arial" pitchFamily="34" charset="0"/>
                </a:rPr>
                <a:t>source  :longText</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sp>
          <p:nvSpPr>
            <p:cNvPr id="1170" name="Rectangle 470"/>
            <p:cNvSpPr>
              <a:spLocks noChangeArrowheads="1"/>
            </p:cNvSpPr>
            <p:nvPr/>
          </p:nvSpPr>
          <p:spPr bwMode="auto">
            <a:xfrm>
              <a:off x="4487863" y="1333500"/>
              <a:ext cx="72168"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8B0000"/>
                  </a:solidFill>
                  <a:effectLst/>
                  <a:latin typeface="Arial" pitchFamily="34" charset="0"/>
                  <a:cs typeface="Arial" pitchFamily="34" charset="0"/>
                </a:rPr>
                <a:t>+ </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sp>
          <p:nvSpPr>
            <p:cNvPr id="1171" name="Rectangle 471"/>
            <p:cNvSpPr>
              <a:spLocks noChangeArrowheads="1"/>
            </p:cNvSpPr>
            <p:nvPr/>
          </p:nvSpPr>
          <p:spPr bwMode="auto">
            <a:xfrm>
              <a:off x="4648201" y="1333500"/>
              <a:ext cx="806883"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8B0000"/>
                  </a:solidFill>
                  <a:effectLst/>
                  <a:latin typeface="Arial" pitchFamily="34" charset="0"/>
                  <a:cs typeface="Arial" pitchFamily="34" charset="0"/>
                </a:rPr>
                <a:t>relatedItem  :link [0..*]</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sp>
          <p:nvSpPr>
            <p:cNvPr id="1071" name="Line 680"/>
            <p:cNvSpPr>
              <a:spLocks noChangeShapeType="1"/>
            </p:cNvSpPr>
            <p:nvPr/>
          </p:nvSpPr>
          <p:spPr bwMode="auto">
            <a:xfrm flipV="1">
              <a:off x="6035675" y="1866900"/>
              <a:ext cx="0" cy="342900"/>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072" name="Line 681"/>
            <p:cNvSpPr>
              <a:spLocks noChangeShapeType="1"/>
            </p:cNvSpPr>
            <p:nvPr/>
          </p:nvSpPr>
          <p:spPr bwMode="auto">
            <a:xfrm flipV="1">
              <a:off x="5083175" y="1485900"/>
              <a:ext cx="0" cy="381000"/>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073" name="Freeform 682"/>
            <p:cNvSpPr>
              <a:spLocks/>
            </p:cNvSpPr>
            <p:nvPr/>
          </p:nvSpPr>
          <p:spPr bwMode="auto">
            <a:xfrm>
              <a:off x="5037138" y="1485900"/>
              <a:ext cx="90488" cy="120650"/>
            </a:xfrm>
            <a:custGeom>
              <a:avLst/>
              <a:gdLst>
                <a:gd name="T0" fmla="*/ 57 w 57"/>
                <a:gd name="T1" fmla="*/ 76 h 76"/>
                <a:gd name="T2" fmla="*/ 0 w 57"/>
                <a:gd name="T3" fmla="*/ 76 h 76"/>
                <a:gd name="T4" fmla="*/ 29 w 57"/>
                <a:gd name="T5" fmla="*/ 0 h 76"/>
                <a:gd name="T6" fmla="*/ 57 w 57"/>
                <a:gd name="T7" fmla="*/ 76 h 76"/>
              </a:gdLst>
              <a:ahLst/>
              <a:cxnLst>
                <a:cxn ang="0">
                  <a:pos x="T0" y="T1"/>
                </a:cxn>
                <a:cxn ang="0">
                  <a:pos x="T2" y="T3"/>
                </a:cxn>
                <a:cxn ang="0">
                  <a:pos x="T4" y="T5"/>
                </a:cxn>
                <a:cxn ang="0">
                  <a:pos x="T6" y="T7"/>
                </a:cxn>
              </a:cxnLst>
              <a:rect l="0" t="0" r="r" b="b"/>
              <a:pathLst>
                <a:path w="57" h="76">
                  <a:moveTo>
                    <a:pt x="57" y="76"/>
                  </a:moveTo>
                  <a:lnTo>
                    <a:pt x="0" y="76"/>
                  </a:lnTo>
                  <a:lnTo>
                    <a:pt x="29" y="0"/>
                  </a:lnTo>
                  <a:lnTo>
                    <a:pt x="57" y="76"/>
                  </a:lnTo>
                  <a:close/>
                </a:path>
              </a:pathLst>
            </a:custGeom>
            <a:solidFill>
              <a:srgbClr val="FCF2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74" name="Freeform 683"/>
            <p:cNvSpPr>
              <a:spLocks/>
            </p:cNvSpPr>
            <p:nvPr/>
          </p:nvSpPr>
          <p:spPr bwMode="auto">
            <a:xfrm>
              <a:off x="5037138" y="1485900"/>
              <a:ext cx="90488" cy="120650"/>
            </a:xfrm>
            <a:custGeom>
              <a:avLst/>
              <a:gdLst>
                <a:gd name="T0" fmla="*/ 57 w 57"/>
                <a:gd name="T1" fmla="*/ 76 h 76"/>
                <a:gd name="T2" fmla="*/ 0 w 57"/>
                <a:gd name="T3" fmla="*/ 76 h 76"/>
                <a:gd name="T4" fmla="*/ 29 w 57"/>
                <a:gd name="T5" fmla="*/ 0 h 76"/>
                <a:gd name="T6" fmla="*/ 57 w 57"/>
                <a:gd name="T7" fmla="*/ 76 h 76"/>
              </a:gdLst>
              <a:ahLst/>
              <a:cxnLst>
                <a:cxn ang="0">
                  <a:pos x="T0" y="T1"/>
                </a:cxn>
                <a:cxn ang="0">
                  <a:pos x="T2" y="T3"/>
                </a:cxn>
                <a:cxn ang="0">
                  <a:pos x="T4" y="T5"/>
                </a:cxn>
                <a:cxn ang="0">
                  <a:pos x="T6" y="T7"/>
                </a:cxn>
              </a:cxnLst>
              <a:rect l="0" t="0" r="r" b="b"/>
              <a:pathLst>
                <a:path w="57" h="76">
                  <a:moveTo>
                    <a:pt x="57" y="76"/>
                  </a:moveTo>
                  <a:lnTo>
                    <a:pt x="0" y="76"/>
                  </a:lnTo>
                  <a:lnTo>
                    <a:pt x="29" y="0"/>
                  </a:lnTo>
                  <a:lnTo>
                    <a:pt x="57" y="76"/>
                  </a:lnTo>
                  <a:close/>
                </a:path>
              </a:pathLst>
            </a:custGeom>
            <a:noFill/>
            <a:ln w="5" cap="rnd">
              <a:solidFill>
                <a:srgbClr val="000000"/>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075" name="Line 684"/>
            <p:cNvSpPr>
              <a:spLocks noChangeShapeType="1"/>
            </p:cNvSpPr>
            <p:nvPr/>
          </p:nvSpPr>
          <p:spPr bwMode="auto">
            <a:xfrm>
              <a:off x="4892675" y="2392363"/>
              <a:ext cx="762000" cy="0"/>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076" name="Freeform 685"/>
            <p:cNvSpPr>
              <a:spLocks noEditPoints="1"/>
            </p:cNvSpPr>
            <p:nvPr/>
          </p:nvSpPr>
          <p:spPr bwMode="auto">
            <a:xfrm>
              <a:off x="5540375" y="2346325"/>
              <a:ext cx="114300" cy="92075"/>
            </a:xfrm>
            <a:custGeom>
              <a:avLst/>
              <a:gdLst>
                <a:gd name="T0" fmla="*/ 72 w 72"/>
                <a:gd name="T1" fmla="*/ 29 h 58"/>
                <a:gd name="T2" fmla="*/ 0 w 72"/>
                <a:gd name="T3" fmla="*/ 58 h 58"/>
                <a:gd name="T4" fmla="*/ 72 w 72"/>
                <a:gd name="T5" fmla="*/ 29 h 58"/>
                <a:gd name="T6" fmla="*/ 0 w 72"/>
                <a:gd name="T7" fmla="*/ 0 h 58"/>
              </a:gdLst>
              <a:ahLst/>
              <a:cxnLst>
                <a:cxn ang="0">
                  <a:pos x="T0" y="T1"/>
                </a:cxn>
                <a:cxn ang="0">
                  <a:pos x="T2" y="T3"/>
                </a:cxn>
                <a:cxn ang="0">
                  <a:pos x="T4" y="T5"/>
                </a:cxn>
                <a:cxn ang="0">
                  <a:pos x="T6" y="T7"/>
                </a:cxn>
              </a:cxnLst>
              <a:rect l="0" t="0" r="r" b="b"/>
              <a:pathLst>
                <a:path w="72" h="58">
                  <a:moveTo>
                    <a:pt x="72" y="29"/>
                  </a:moveTo>
                  <a:lnTo>
                    <a:pt x="0" y="58"/>
                  </a:lnTo>
                  <a:moveTo>
                    <a:pt x="72" y="29"/>
                  </a:moveTo>
                  <a:lnTo>
                    <a:pt x="0" y="0"/>
                  </a:lnTo>
                </a:path>
              </a:pathLst>
            </a:custGeom>
            <a:noFill/>
            <a:ln w="5" cap="rnd">
              <a:solidFill>
                <a:srgbClr val="000000"/>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077" name="Rectangle 686"/>
            <p:cNvSpPr>
              <a:spLocks noChangeArrowheads="1"/>
            </p:cNvSpPr>
            <p:nvPr/>
          </p:nvSpPr>
          <p:spPr bwMode="auto">
            <a:xfrm>
              <a:off x="5181600" y="2071688"/>
              <a:ext cx="593859"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itchFamily="34" charset="0"/>
                  <a:cs typeface="Arial" pitchFamily="34" charset="0"/>
                </a:rPr>
                <a:t>+documentation</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sp>
          <p:nvSpPr>
            <p:cNvPr id="1078" name="Rectangle 687"/>
            <p:cNvSpPr>
              <a:spLocks noChangeArrowheads="1"/>
            </p:cNvSpPr>
            <p:nvPr/>
          </p:nvSpPr>
          <p:spPr bwMode="auto">
            <a:xfrm>
              <a:off x="5426075" y="2460625"/>
              <a:ext cx="125206"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itchFamily="34" charset="0"/>
                  <a:cs typeface="Arial" pitchFamily="34" charset="0"/>
                </a:rPr>
                <a:t>1..*</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sp>
          <p:nvSpPr>
            <p:cNvPr id="1081" name="Line 690"/>
            <p:cNvSpPr>
              <a:spLocks noChangeShapeType="1"/>
            </p:cNvSpPr>
            <p:nvPr/>
          </p:nvSpPr>
          <p:spPr bwMode="auto">
            <a:xfrm flipV="1">
              <a:off x="4054475" y="1866900"/>
              <a:ext cx="0" cy="258763"/>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082" name="Line 691"/>
            <p:cNvSpPr>
              <a:spLocks noChangeShapeType="1"/>
            </p:cNvSpPr>
            <p:nvPr/>
          </p:nvSpPr>
          <p:spPr bwMode="auto">
            <a:xfrm>
              <a:off x="4054475" y="1866900"/>
              <a:ext cx="1028700" cy="0"/>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083" name="Line 692"/>
            <p:cNvSpPr>
              <a:spLocks noChangeShapeType="1"/>
            </p:cNvSpPr>
            <p:nvPr/>
          </p:nvSpPr>
          <p:spPr bwMode="auto">
            <a:xfrm flipV="1">
              <a:off x="7094538" y="1866900"/>
              <a:ext cx="0" cy="342900"/>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084" name="Line 693"/>
            <p:cNvSpPr>
              <a:spLocks noChangeShapeType="1"/>
            </p:cNvSpPr>
            <p:nvPr/>
          </p:nvSpPr>
          <p:spPr bwMode="auto">
            <a:xfrm flipH="1">
              <a:off x="5083175" y="1866900"/>
              <a:ext cx="2011363" cy="0"/>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085" name="Line 694"/>
            <p:cNvSpPr>
              <a:spLocks noChangeShapeType="1"/>
            </p:cNvSpPr>
            <p:nvPr/>
          </p:nvSpPr>
          <p:spPr bwMode="auto">
            <a:xfrm>
              <a:off x="5722938" y="1187450"/>
              <a:ext cx="1554163" cy="228600"/>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086" name="Line 695"/>
            <p:cNvSpPr>
              <a:spLocks noChangeShapeType="1"/>
            </p:cNvSpPr>
            <p:nvPr/>
          </p:nvSpPr>
          <p:spPr bwMode="auto">
            <a:xfrm>
              <a:off x="7277100" y="1416050"/>
              <a:ext cx="0" cy="793750"/>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087" name="Freeform 696"/>
            <p:cNvSpPr>
              <a:spLocks noEditPoints="1"/>
            </p:cNvSpPr>
            <p:nvPr/>
          </p:nvSpPr>
          <p:spPr bwMode="auto">
            <a:xfrm>
              <a:off x="7231063" y="2095500"/>
              <a:ext cx="92075" cy="114300"/>
            </a:xfrm>
            <a:custGeom>
              <a:avLst/>
              <a:gdLst>
                <a:gd name="T0" fmla="*/ 29 w 58"/>
                <a:gd name="T1" fmla="*/ 72 h 72"/>
                <a:gd name="T2" fmla="*/ 0 w 58"/>
                <a:gd name="T3" fmla="*/ 0 h 72"/>
                <a:gd name="T4" fmla="*/ 29 w 58"/>
                <a:gd name="T5" fmla="*/ 72 h 72"/>
                <a:gd name="T6" fmla="*/ 58 w 58"/>
                <a:gd name="T7" fmla="*/ 0 h 72"/>
              </a:gdLst>
              <a:ahLst/>
              <a:cxnLst>
                <a:cxn ang="0">
                  <a:pos x="T0" y="T1"/>
                </a:cxn>
                <a:cxn ang="0">
                  <a:pos x="T2" y="T3"/>
                </a:cxn>
                <a:cxn ang="0">
                  <a:pos x="T4" y="T5"/>
                </a:cxn>
                <a:cxn ang="0">
                  <a:pos x="T6" y="T7"/>
                </a:cxn>
              </a:cxnLst>
              <a:rect l="0" t="0" r="r" b="b"/>
              <a:pathLst>
                <a:path w="58" h="72">
                  <a:moveTo>
                    <a:pt x="29" y="72"/>
                  </a:moveTo>
                  <a:lnTo>
                    <a:pt x="0" y="0"/>
                  </a:lnTo>
                  <a:moveTo>
                    <a:pt x="29" y="72"/>
                  </a:moveTo>
                  <a:lnTo>
                    <a:pt x="58" y="0"/>
                  </a:lnTo>
                </a:path>
              </a:pathLst>
            </a:custGeom>
            <a:noFill/>
            <a:ln w="5" cap="rnd">
              <a:solidFill>
                <a:srgbClr val="000000"/>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088" name="Freeform 697"/>
            <p:cNvSpPr>
              <a:spLocks noEditPoints="1"/>
            </p:cNvSpPr>
            <p:nvPr/>
          </p:nvSpPr>
          <p:spPr bwMode="auto">
            <a:xfrm>
              <a:off x="5722938" y="1157288"/>
              <a:ext cx="122238" cy="92075"/>
            </a:xfrm>
            <a:custGeom>
              <a:avLst/>
              <a:gdLst>
                <a:gd name="T0" fmla="*/ 0 w 77"/>
                <a:gd name="T1" fmla="*/ 19 h 58"/>
                <a:gd name="T2" fmla="*/ 67 w 77"/>
                <a:gd name="T3" fmla="*/ 58 h 58"/>
                <a:gd name="T4" fmla="*/ 0 w 77"/>
                <a:gd name="T5" fmla="*/ 19 h 58"/>
                <a:gd name="T6" fmla="*/ 77 w 77"/>
                <a:gd name="T7" fmla="*/ 0 h 58"/>
              </a:gdLst>
              <a:ahLst/>
              <a:cxnLst>
                <a:cxn ang="0">
                  <a:pos x="T0" y="T1"/>
                </a:cxn>
                <a:cxn ang="0">
                  <a:pos x="T2" y="T3"/>
                </a:cxn>
                <a:cxn ang="0">
                  <a:pos x="T4" y="T5"/>
                </a:cxn>
                <a:cxn ang="0">
                  <a:pos x="T6" y="T7"/>
                </a:cxn>
              </a:cxnLst>
              <a:rect l="0" t="0" r="r" b="b"/>
              <a:pathLst>
                <a:path w="77" h="58">
                  <a:moveTo>
                    <a:pt x="0" y="19"/>
                  </a:moveTo>
                  <a:lnTo>
                    <a:pt x="67" y="58"/>
                  </a:lnTo>
                  <a:moveTo>
                    <a:pt x="0" y="19"/>
                  </a:moveTo>
                  <a:lnTo>
                    <a:pt x="77" y="0"/>
                  </a:lnTo>
                </a:path>
              </a:pathLst>
            </a:custGeom>
            <a:noFill/>
            <a:ln w="5" cap="rnd">
              <a:solidFill>
                <a:srgbClr val="000000"/>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089" name="Rectangle 698"/>
            <p:cNvSpPr>
              <a:spLocks noChangeArrowheads="1"/>
            </p:cNvSpPr>
            <p:nvPr/>
          </p:nvSpPr>
          <p:spPr bwMode="auto">
            <a:xfrm>
              <a:off x="5745163" y="1028700"/>
              <a:ext cx="312146"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itchFamily="34" charset="0"/>
                  <a:cs typeface="Arial" pitchFamily="34" charset="0"/>
                </a:rPr>
                <a:t>+subject</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sp>
          <p:nvSpPr>
            <p:cNvPr id="1090" name="Rectangle 699"/>
            <p:cNvSpPr>
              <a:spLocks noChangeArrowheads="1"/>
            </p:cNvSpPr>
            <p:nvPr/>
          </p:nvSpPr>
          <p:spPr bwMode="auto">
            <a:xfrm>
              <a:off x="5867400" y="1279525"/>
              <a:ext cx="46083"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itchFamily="34" charset="0"/>
                  <a:cs typeface="Arial" pitchFamily="34" charset="0"/>
                </a:rPr>
                <a:t>1</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sp>
          <p:nvSpPr>
            <p:cNvPr id="1091" name="Rectangle 700"/>
            <p:cNvSpPr>
              <a:spLocks noChangeArrowheads="1"/>
            </p:cNvSpPr>
            <p:nvPr/>
          </p:nvSpPr>
          <p:spPr bwMode="auto">
            <a:xfrm>
              <a:off x="6507163" y="2071688"/>
              <a:ext cx="436482"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itchFamily="34" charset="0"/>
                  <a:cs typeface="Arial" pitchFamily="34" charset="0"/>
                </a:rPr>
                <a:t>+annotation</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sp>
          <p:nvSpPr>
            <p:cNvPr id="1092" name="Rectangle 701"/>
            <p:cNvSpPr>
              <a:spLocks noChangeArrowheads="1"/>
            </p:cNvSpPr>
            <p:nvPr/>
          </p:nvSpPr>
          <p:spPr bwMode="auto">
            <a:xfrm>
              <a:off x="7337425" y="2049463"/>
              <a:ext cx="125206"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itchFamily="34" charset="0"/>
                  <a:cs typeface="Arial" pitchFamily="34" charset="0"/>
                </a:rPr>
                <a:t>0..*</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grpSp>
    </p:spTree>
    <p:extLst>
      <p:ext uri="{BB962C8B-B14F-4D97-AF65-F5344CB8AC3E}">
        <p14:creationId xmlns:p14="http://schemas.microsoft.com/office/powerpoint/2010/main" val="2462254928"/>
      </p:ext>
    </p:extLst>
  </p:cSld>
  <p:clrMapOvr>
    <a:masterClrMapping/>
  </p:clrMapOvr>
  <p:transition spd="slow">
    <p:wipe dir="d"/>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32" name="Group 2731"/>
          <p:cNvGrpSpPr/>
          <p:nvPr/>
        </p:nvGrpSpPr>
        <p:grpSpPr>
          <a:xfrm>
            <a:off x="900360" y="1150307"/>
            <a:ext cx="7151984" cy="5250493"/>
            <a:chOff x="419100" y="2125663"/>
            <a:chExt cx="5604994" cy="4114800"/>
          </a:xfrm>
        </p:grpSpPr>
        <p:sp>
          <p:nvSpPr>
            <p:cNvPr id="2537" name="Rectangle 11"/>
            <p:cNvSpPr>
              <a:spLocks noChangeArrowheads="1"/>
            </p:cNvSpPr>
            <p:nvPr/>
          </p:nvSpPr>
          <p:spPr bwMode="auto">
            <a:xfrm>
              <a:off x="1485900" y="3405188"/>
              <a:ext cx="1181100" cy="481013"/>
            </a:xfrm>
            <a:prstGeom prst="rect">
              <a:avLst/>
            </a:prstGeom>
            <a:solidFill>
              <a:srgbClr val="C0BF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38" name="Rectangle 12"/>
            <p:cNvSpPr>
              <a:spLocks noChangeArrowheads="1"/>
            </p:cNvSpPr>
            <p:nvPr/>
          </p:nvSpPr>
          <p:spPr bwMode="auto">
            <a:xfrm>
              <a:off x="1485900" y="3405188"/>
              <a:ext cx="1181100" cy="481013"/>
            </a:xfrm>
            <a:prstGeom prst="rect">
              <a:avLst/>
            </a:prstGeom>
            <a:noFill/>
            <a:ln w="5" cap="sq">
              <a:solidFill>
                <a:srgbClr val="C0BF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539" name="Rectangle 13"/>
            <p:cNvSpPr>
              <a:spLocks noChangeArrowheads="1"/>
            </p:cNvSpPr>
            <p:nvPr/>
          </p:nvSpPr>
          <p:spPr bwMode="auto">
            <a:xfrm>
              <a:off x="1463675" y="3382963"/>
              <a:ext cx="615950" cy="479425"/>
            </a:xfrm>
            <a:prstGeom prst="rect">
              <a:avLst/>
            </a:prstGeom>
            <a:solidFill>
              <a:srgbClr val="FCF2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40" name="Rectangle 14"/>
            <p:cNvSpPr>
              <a:spLocks noChangeArrowheads="1"/>
            </p:cNvSpPr>
            <p:nvPr/>
          </p:nvSpPr>
          <p:spPr bwMode="auto">
            <a:xfrm>
              <a:off x="2079625" y="3382963"/>
              <a:ext cx="31750" cy="479425"/>
            </a:xfrm>
            <a:prstGeom prst="rect">
              <a:avLst/>
            </a:prstGeom>
            <a:solidFill>
              <a:srgbClr val="FBF1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41" name="Rectangle 15"/>
            <p:cNvSpPr>
              <a:spLocks noChangeArrowheads="1"/>
            </p:cNvSpPr>
            <p:nvPr/>
          </p:nvSpPr>
          <p:spPr bwMode="auto">
            <a:xfrm>
              <a:off x="2111375" y="3382963"/>
              <a:ext cx="30163" cy="479425"/>
            </a:xfrm>
            <a:prstGeom prst="rect">
              <a:avLst/>
            </a:prstGeom>
            <a:solidFill>
              <a:srgbClr val="FAF0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42" name="Rectangle 16"/>
            <p:cNvSpPr>
              <a:spLocks noChangeArrowheads="1"/>
            </p:cNvSpPr>
            <p:nvPr/>
          </p:nvSpPr>
          <p:spPr bwMode="auto">
            <a:xfrm>
              <a:off x="2141538" y="3382963"/>
              <a:ext cx="38100" cy="479425"/>
            </a:xfrm>
            <a:prstGeom prst="rect">
              <a:avLst/>
            </a:prstGeom>
            <a:solidFill>
              <a:srgbClr val="F9EE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43" name="Rectangle 17"/>
            <p:cNvSpPr>
              <a:spLocks noChangeArrowheads="1"/>
            </p:cNvSpPr>
            <p:nvPr/>
          </p:nvSpPr>
          <p:spPr bwMode="auto">
            <a:xfrm>
              <a:off x="2179638" y="3382963"/>
              <a:ext cx="30163" cy="479425"/>
            </a:xfrm>
            <a:prstGeom prst="rect">
              <a:avLst/>
            </a:prstGeom>
            <a:solidFill>
              <a:srgbClr val="F8EC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44" name="Rectangle 18"/>
            <p:cNvSpPr>
              <a:spLocks noChangeArrowheads="1"/>
            </p:cNvSpPr>
            <p:nvPr/>
          </p:nvSpPr>
          <p:spPr bwMode="auto">
            <a:xfrm>
              <a:off x="2209800" y="3382963"/>
              <a:ext cx="30163" cy="479425"/>
            </a:xfrm>
            <a:prstGeom prst="rect">
              <a:avLst/>
            </a:prstGeom>
            <a:solidFill>
              <a:srgbClr val="F7EB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45" name="Rectangle 19"/>
            <p:cNvSpPr>
              <a:spLocks noChangeArrowheads="1"/>
            </p:cNvSpPr>
            <p:nvPr/>
          </p:nvSpPr>
          <p:spPr bwMode="auto">
            <a:xfrm>
              <a:off x="2239963" y="3382963"/>
              <a:ext cx="30163" cy="479425"/>
            </a:xfrm>
            <a:prstGeom prst="rect">
              <a:avLst/>
            </a:prstGeom>
            <a:solidFill>
              <a:srgbClr val="F6E9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46" name="Rectangle 20"/>
            <p:cNvSpPr>
              <a:spLocks noChangeArrowheads="1"/>
            </p:cNvSpPr>
            <p:nvPr/>
          </p:nvSpPr>
          <p:spPr bwMode="auto">
            <a:xfrm>
              <a:off x="2270125" y="3382963"/>
              <a:ext cx="38100" cy="479425"/>
            </a:xfrm>
            <a:prstGeom prst="rect">
              <a:avLst/>
            </a:prstGeom>
            <a:solidFill>
              <a:srgbClr val="F5E8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47" name="Rectangle 21"/>
            <p:cNvSpPr>
              <a:spLocks noChangeArrowheads="1"/>
            </p:cNvSpPr>
            <p:nvPr/>
          </p:nvSpPr>
          <p:spPr bwMode="auto">
            <a:xfrm>
              <a:off x="2308225" y="3382963"/>
              <a:ext cx="31750" cy="479425"/>
            </a:xfrm>
            <a:prstGeom prst="rect">
              <a:avLst/>
            </a:prstGeom>
            <a:solidFill>
              <a:srgbClr val="F4E7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48" name="Rectangle 22"/>
            <p:cNvSpPr>
              <a:spLocks noChangeArrowheads="1"/>
            </p:cNvSpPr>
            <p:nvPr/>
          </p:nvSpPr>
          <p:spPr bwMode="auto">
            <a:xfrm>
              <a:off x="2339975" y="3382963"/>
              <a:ext cx="22225" cy="479425"/>
            </a:xfrm>
            <a:prstGeom prst="rect">
              <a:avLst/>
            </a:prstGeom>
            <a:solidFill>
              <a:srgbClr val="F2E5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49" name="Rectangle 23"/>
            <p:cNvSpPr>
              <a:spLocks noChangeArrowheads="1"/>
            </p:cNvSpPr>
            <p:nvPr/>
          </p:nvSpPr>
          <p:spPr bwMode="auto">
            <a:xfrm>
              <a:off x="2362200" y="3382963"/>
              <a:ext cx="30163" cy="479425"/>
            </a:xfrm>
            <a:prstGeom prst="rect">
              <a:avLst/>
            </a:prstGeom>
            <a:solidFill>
              <a:srgbClr val="F2E4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50" name="Rectangle 24"/>
            <p:cNvSpPr>
              <a:spLocks noChangeArrowheads="1"/>
            </p:cNvSpPr>
            <p:nvPr/>
          </p:nvSpPr>
          <p:spPr bwMode="auto">
            <a:xfrm>
              <a:off x="2392363" y="3382963"/>
              <a:ext cx="23813" cy="479425"/>
            </a:xfrm>
            <a:prstGeom prst="rect">
              <a:avLst/>
            </a:prstGeom>
            <a:solidFill>
              <a:srgbClr val="F1E3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51" name="Rectangle 25"/>
            <p:cNvSpPr>
              <a:spLocks noChangeArrowheads="1"/>
            </p:cNvSpPr>
            <p:nvPr/>
          </p:nvSpPr>
          <p:spPr bwMode="auto">
            <a:xfrm>
              <a:off x="2416175" y="3382963"/>
              <a:ext cx="30163" cy="479425"/>
            </a:xfrm>
            <a:prstGeom prst="rect">
              <a:avLst/>
            </a:prstGeom>
            <a:solidFill>
              <a:srgbClr val="F0E1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52" name="Rectangle 26"/>
            <p:cNvSpPr>
              <a:spLocks noChangeArrowheads="1"/>
            </p:cNvSpPr>
            <p:nvPr/>
          </p:nvSpPr>
          <p:spPr bwMode="auto">
            <a:xfrm>
              <a:off x="2446338" y="3382963"/>
              <a:ext cx="30163" cy="479425"/>
            </a:xfrm>
            <a:prstGeom prst="rect">
              <a:avLst/>
            </a:prstGeom>
            <a:solidFill>
              <a:srgbClr val="EFE0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53" name="Rectangle 27"/>
            <p:cNvSpPr>
              <a:spLocks noChangeArrowheads="1"/>
            </p:cNvSpPr>
            <p:nvPr/>
          </p:nvSpPr>
          <p:spPr bwMode="auto">
            <a:xfrm>
              <a:off x="2476500" y="3382963"/>
              <a:ext cx="30163" cy="479425"/>
            </a:xfrm>
            <a:prstGeom prst="rect">
              <a:avLst/>
            </a:prstGeom>
            <a:solidFill>
              <a:srgbClr val="EEDF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54" name="Rectangle 28"/>
            <p:cNvSpPr>
              <a:spLocks noChangeArrowheads="1"/>
            </p:cNvSpPr>
            <p:nvPr/>
          </p:nvSpPr>
          <p:spPr bwMode="auto">
            <a:xfrm>
              <a:off x="2506663" y="3382963"/>
              <a:ext cx="38100" cy="479425"/>
            </a:xfrm>
            <a:prstGeom prst="rect">
              <a:avLst/>
            </a:prstGeom>
            <a:solidFill>
              <a:srgbClr val="EDDD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55" name="Rectangle 29"/>
            <p:cNvSpPr>
              <a:spLocks noChangeArrowheads="1"/>
            </p:cNvSpPr>
            <p:nvPr/>
          </p:nvSpPr>
          <p:spPr bwMode="auto">
            <a:xfrm>
              <a:off x="2544763" y="3382963"/>
              <a:ext cx="38100" cy="479425"/>
            </a:xfrm>
            <a:prstGeom prst="rect">
              <a:avLst/>
            </a:prstGeom>
            <a:solidFill>
              <a:srgbClr val="ECDB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56" name="Rectangle 30"/>
            <p:cNvSpPr>
              <a:spLocks noChangeArrowheads="1"/>
            </p:cNvSpPr>
            <p:nvPr/>
          </p:nvSpPr>
          <p:spPr bwMode="auto">
            <a:xfrm>
              <a:off x="2582863" y="3382963"/>
              <a:ext cx="30163" cy="479425"/>
            </a:xfrm>
            <a:prstGeom prst="rect">
              <a:avLst/>
            </a:prstGeom>
            <a:solidFill>
              <a:srgbClr val="EAD9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57" name="Rectangle 31"/>
            <p:cNvSpPr>
              <a:spLocks noChangeArrowheads="1"/>
            </p:cNvSpPr>
            <p:nvPr/>
          </p:nvSpPr>
          <p:spPr bwMode="auto">
            <a:xfrm>
              <a:off x="2613025" y="3382963"/>
              <a:ext cx="31750" cy="479425"/>
            </a:xfrm>
            <a:prstGeom prst="rect">
              <a:avLst/>
            </a:prstGeom>
            <a:solidFill>
              <a:srgbClr val="E8D7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58" name="Rectangle 32"/>
            <p:cNvSpPr>
              <a:spLocks noChangeArrowheads="1"/>
            </p:cNvSpPr>
            <p:nvPr/>
          </p:nvSpPr>
          <p:spPr bwMode="auto">
            <a:xfrm>
              <a:off x="1463675" y="3382963"/>
              <a:ext cx="1181100" cy="479425"/>
            </a:xfrm>
            <a:prstGeom prst="rect">
              <a:avLst/>
            </a:prstGeom>
            <a:noFill/>
            <a:ln w="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559" name="Rectangle 33"/>
            <p:cNvSpPr>
              <a:spLocks noChangeArrowheads="1"/>
            </p:cNvSpPr>
            <p:nvPr/>
          </p:nvSpPr>
          <p:spPr bwMode="auto">
            <a:xfrm>
              <a:off x="1714500" y="3451225"/>
              <a:ext cx="773862"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1" u="none" strike="noStrike" cap="none" normalizeH="0" baseline="0" smtClean="0">
                  <a:ln>
                    <a:noFill/>
                  </a:ln>
                  <a:solidFill>
                    <a:srgbClr val="000000"/>
                  </a:solidFill>
                  <a:effectLst/>
                  <a:latin typeface="Arial" pitchFamily="34" charset="0"/>
                  <a:cs typeface="Arial" pitchFamily="34" charset="0"/>
                </a:rPr>
                <a:t>NGDSdataItem</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560" name="Line 34"/>
            <p:cNvSpPr>
              <a:spLocks noChangeShapeType="1"/>
            </p:cNvSpPr>
            <p:nvPr/>
          </p:nvSpPr>
          <p:spPr bwMode="auto">
            <a:xfrm>
              <a:off x="1463675" y="3611563"/>
              <a:ext cx="1181100" cy="0"/>
            </a:xfrm>
            <a:prstGeom prst="line">
              <a:avLst/>
            </a:prstGeom>
            <a:noFill/>
            <a:ln w="5"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561" name="Rectangle 35"/>
            <p:cNvSpPr>
              <a:spLocks noChangeArrowheads="1"/>
            </p:cNvSpPr>
            <p:nvPr/>
          </p:nvSpPr>
          <p:spPr bwMode="auto">
            <a:xfrm>
              <a:off x="1501775" y="3641725"/>
              <a:ext cx="94221"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8B0000"/>
                  </a:solidFill>
                  <a:effectLst/>
                  <a:latin typeface="Arial" pitchFamily="34" charset="0"/>
                  <a:cs typeface="Arial" pitchFamily="34" charset="0"/>
                </a:rPr>
                <a:t>+ </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562" name="Rectangle 36"/>
            <p:cNvSpPr>
              <a:spLocks noChangeArrowheads="1"/>
            </p:cNvSpPr>
            <p:nvPr/>
          </p:nvSpPr>
          <p:spPr bwMode="auto">
            <a:xfrm>
              <a:off x="1660525" y="3641725"/>
              <a:ext cx="884414"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8B0000"/>
                  </a:solidFill>
                  <a:effectLst/>
                  <a:latin typeface="Arial" pitchFamily="34" charset="0"/>
                  <a:cs typeface="Arial" pitchFamily="34" charset="0"/>
                </a:rPr>
                <a:t>otherID  :text [0..*]</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563" name="Rectangle 37"/>
            <p:cNvSpPr>
              <a:spLocks noChangeArrowheads="1"/>
            </p:cNvSpPr>
            <p:nvPr/>
          </p:nvSpPr>
          <p:spPr bwMode="auto">
            <a:xfrm>
              <a:off x="2286000" y="4532313"/>
              <a:ext cx="968375" cy="533400"/>
            </a:xfrm>
            <a:prstGeom prst="rect">
              <a:avLst/>
            </a:prstGeom>
            <a:solidFill>
              <a:srgbClr val="C0BF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64" name="Rectangle 38"/>
            <p:cNvSpPr>
              <a:spLocks noChangeArrowheads="1"/>
            </p:cNvSpPr>
            <p:nvPr/>
          </p:nvSpPr>
          <p:spPr bwMode="auto">
            <a:xfrm>
              <a:off x="2286000" y="4532313"/>
              <a:ext cx="968375" cy="533400"/>
            </a:xfrm>
            <a:prstGeom prst="rect">
              <a:avLst/>
            </a:prstGeom>
            <a:noFill/>
            <a:ln w="5" cap="sq">
              <a:solidFill>
                <a:srgbClr val="C0BF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565" name="Rectangle 39"/>
            <p:cNvSpPr>
              <a:spLocks noChangeArrowheads="1"/>
            </p:cNvSpPr>
            <p:nvPr/>
          </p:nvSpPr>
          <p:spPr bwMode="auto">
            <a:xfrm>
              <a:off x="2263775" y="4510088"/>
              <a:ext cx="495300" cy="533400"/>
            </a:xfrm>
            <a:prstGeom prst="rect">
              <a:avLst/>
            </a:prstGeom>
            <a:solidFill>
              <a:srgbClr val="FCF2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66" name="Rectangle 40"/>
            <p:cNvSpPr>
              <a:spLocks noChangeArrowheads="1"/>
            </p:cNvSpPr>
            <p:nvPr/>
          </p:nvSpPr>
          <p:spPr bwMode="auto">
            <a:xfrm>
              <a:off x="2759075" y="4510088"/>
              <a:ext cx="6350" cy="533400"/>
            </a:xfrm>
            <a:prstGeom prst="rect">
              <a:avLst/>
            </a:prstGeom>
            <a:solidFill>
              <a:srgbClr val="FCF1E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67" name="Rectangle 41"/>
            <p:cNvSpPr>
              <a:spLocks noChangeArrowheads="1"/>
            </p:cNvSpPr>
            <p:nvPr/>
          </p:nvSpPr>
          <p:spPr bwMode="auto">
            <a:xfrm>
              <a:off x="2765425" y="4510088"/>
              <a:ext cx="15875" cy="533400"/>
            </a:xfrm>
            <a:prstGeom prst="rect">
              <a:avLst/>
            </a:prstGeom>
            <a:solidFill>
              <a:srgbClr val="FBF1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68" name="Rectangle 42"/>
            <p:cNvSpPr>
              <a:spLocks noChangeArrowheads="1"/>
            </p:cNvSpPr>
            <p:nvPr/>
          </p:nvSpPr>
          <p:spPr bwMode="auto">
            <a:xfrm>
              <a:off x="2781300" y="4510088"/>
              <a:ext cx="15875" cy="533400"/>
            </a:xfrm>
            <a:prstGeom prst="rect">
              <a:avLst/>
            </a:prstGeom>
            <a:solidFill>
              <a:srgbClr val="FBF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69" name="Rectangle 43"/>
            <p:cNvSpPr>
              <a:spLocks noChangeArrowheads="1"/>
            </p:cNvSpPr>
            <p:nvPr/>
          </p:nvSpPr>
          <p:spPr bwMode="auto">
            <a:xfrm>
              <a:off x="2797175" y="4510088"/>
              <a:ext cx="6350" cy="533400"/>
            </a:xfrm>
            <a:prstGeom prst="rect">
              <a:avLst/>
            </a:prstGeom>
            <a:solidFill>
              <a:srgbClr val="FAF0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70" name="Rectangle 44"/>
            <p:cNvSpPr>
              <a:spLocks noChangeArrowheads="1"/>
            </p:cNvSpPr>
            <p:nvPr/>
          </p:nvSpPr>
          <p:spPr bwMode="auto">
            <a:xfrm>
              <a:off x="2803525" y="4510088"/>
              <a:ext cx="15875" cy="533400"/>
            </a:xfrm>
            <a:prstGeom prst="rect">
              <a:avLst/>
            </a:prstGeom>
            <a:solidFill>
              <a:srgbClr val="FAEFD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71" name="Rectangle 45"/>
            <p:cNvSpPr>
              <a:spLocks noChangeArrowheads="1"/>
            </p:cNvSpPr>
            <p:nvPr/>
          </p:nvSpPr>
          <p:spPr bwMode="auto">
            <a:xfrm>
              <a:off x="2819400" y="4510088"/>
              <a:ext cx="15875" cy="533400"/>
            </a:xfrm>
            <a:prstGeom prst="rect">
              <a:avLst/>
            </a:prstGeom>
            <a:solidFill>
              <a:srgbClr val="F9EE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72" name="Rectangle 46"/>
            <p:cNvSpPr>
              <a:spLocks noChangeArrowheads="1"/>
            </p:cNvSpPr>
            <p:nvPr/>
          </p:nvSpPr>
          <p:spPr bwMode="auto">
            <a:xfrm>
              <a:off x="2835275" y="4510088"/>
              <a:ext cx="6350" cy="533400"/>
            </a:xfrm>
            <a:prstGeom prst="rect">
              <a:avLst/>
            </a:prstGeom>
            <a:solidFill>
              <a:srgbClr val="F9E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73" name="Rectangle 47"/>
            <p:cNvSpPr>
              <a:spLocks noChangeArrowheads="1"/>
            </p:cNvSpPr>
            <p:nvPr/>
          </p:nvSpPr>
          <p:spPr bwMode="auto">
            <a:xfrm>
              <a:off x="2841625" y="4510088"/>
              <a:ext cx="7938" cy="533400"/>
            </a:xfrm>
            <a:prstGeom prst="rect">
              <a:avLst/>
            </a:prstGeom>
            <a:solidFill>
              <a:srgbClr val="F8E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74" name="Rectangle 48"/>
            <p:cNvSpPr>
              <a:spLocks noChangeArrowheads="1"/>
            </p:cNvSpPr>
            <p:nvPr/>
          </p:nvSpPr>
          <p:spPr bwMode="auto">
            <a:xfrm>
              <a:off x="2849563" y="4510088"/>
              <a:ext cx="15875" cy="533400"/>
            </a:xfrm>
            <a:prstGeom prst="rect">
              <a:avLst/>
            </a:prstGeom>
            <a:solidFill>
              <a:srgbClr val="F8EC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75" name="Rectangle 49"/>
            <p:cNvSpPr>
              <a:spLocks noChangeArrowheads="1"/>
            </p:cNvSpPr>
            <p:nvPr/>
          </p:nvSpPr>
          <p:spPr bwMode="auto">
            <a:xfrm>
              <a:off x="2865438" y="4510088"/>
              <a:ext cx="14288" cy="533400"/>
            </a:xfrm>
            <a:prstGeom prst="rect">
              <a:avLst/>
            </a:prstGeom>
            <a:solidFill>
              <a:srgbClr val="F7EB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76" name="Rectangle 50"/>
            <p:cNvSpPr>
              <a:spLocks noChangeArrowheads="1"/>
            </p:cNvSpPr>
            <p:nvPr/>
          </p:nvSpPr>
          <p:spPr bwMode="auto">
            <a:xfrm>
              <a:off x="2879725" y="4510088"/>
              <a:ext cx="7938" cy="533400"/>
            </a:xfrm>
            <a:prstGeom prst="rect">
              <a:avLst/>
            </a:prstGeom>
            <a:solidFill>
              <a:srgbClr val="F7EA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77" name="Rectangle 51"/>
            <p:cNvSpPr>
              <a:spLocks noChangeArrowheads="1"/>
            </p:cNvSpPr>
            <p:nvPr/>
          </p:nvSpPr>
          <p:spPr bwMode="auto">
            <a:xfrm>
              <a:off x="2887663" y="4510088"/>
              <a:ext cx="15875" cy="533400"/>
            </a:xfrm>
            <a:prstGeom prst="rect">
              <a:avLst/>
            </a:prstGeom>
            <a:solidFill>
              <a:srgbClr val="F6EA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78" name="Rectangle 52"/>
            <p:cNvSpPr>
              <a:spLocks noChangeArrowheads="1"/>
            </p:cNvSpPr>
            <p:nvPr/>
          </p:nvSpPr>
          <p:spPr bwMode="auto">
            <a:xfrm>
              <a:off x="2903538" y="4510088"/>
              <a:ext cx="7938" cy="533400"/>
            </a:xfrm>
            <a:prstGeom prst="rect">
              <a:avLst/>
            </a:prstGeom>
            <a:solidFill>
              <a:srgbClr val="F6E9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79" name="Rectangle 53"/>
            <p:cNvSpPr>
              <a:spLocks noChangeArrowheads="1"/>
            </p:cNvSpPr>
            <p:nvPr/>
          </p:nvSpPr>
          <p:spPr bwMode="auto">
            <a:xfrm>
              <a:off x="2911475" y="4510088"/>
              <a:ext cx="6350" cy="533400"/>
            </a:xfrm>
            <a:prstGeom prst="rect">
              <a:avLst/>
            </a:prstGeom>
            <a:solidFill>
              <a:srgbClr val="F6E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80" name="Rectangle 54"/>
            <p:cNvSpPr>
              <a:spLocks noChangeArrowheads="1"/>
            </p:cNvSpPr>
            <p:nvPr/>
          </p:nvSpPr>
          <p:spPr bwMode="auto">
            <a:xfrm>
              <a:off x="2917825" y="4510088"/>
              <a:ext cx="7938" cy="533400"/>
            </a:xfrm>
            <a:prstGeom prst="rect">
              <a:avLst/>
            </a:prstGeom>
            <a:solidFill>
              <a:srgbClr val="F5E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81" name="Rectangle 55"/>
            <p:cNvSpPr>
              <a:spLocks noChangeArrowheads="1"/>
            </p:cNvSpPr>
            <p:nvPr/>
          </p:nvSpPr>
          <p:spPr bwMode="auto">
            <a:xfrm>
              <a:off x="2925763" y="4510088"/>
              <a:ext cx="15875" cy="533400"/>
            </a:xfrm>
            <a:prstGeom prst="rect">
              <a:avLst/>
            </a:prstGeom>
            <a:solidFill>
              <a:srgbClr val="F5E8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82" name="Rectangle 56"/>
            <p:cNvSpPr>
              <a:spLocks noChangeArrowheads="1"/>
            </p:cNvSpPr>
            <p:nvPr/>
          </p:nvSpPr>
          <p:spPr bwMode="auto">
            <a:xfrm>
              <a:off x="2941638" y="4510088"/>
              <a:ext cx="14288" cy="533400"/>
            </a:xfrm>
            <a:prstGeom prst="rect">
              <a:avLst/>
            </a:prstGeom>
            <a:solidFill>
              <a:srgbClr val="F4E7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83" name="Rectangle 57"/>
            <p:cNvSpPr>
              <a:spLocks noChangeArrowheads="1"/>
            </p:cNvSpPr>
            <p:nvPr/>
          </p:nvSpPr>
          <p:spPr bwMode="auto">
            <a:xfrm>
              <a:off x="2955925" y="4510088"/>
              <a:ext cx="7938" cy="533400"/>
            </a:xfrm>
            <a:prstGeom prst="rect">
              <a:avLst/>
            </a:prstGeom>
            <a:solidFill>
              <a:srgbClr val="F4E7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84" name="Rectangle 58"/>
            <p:cNvSpPr>
              <a:spLocks noChangeArrowheads="1"/>
            </p:cNvSpPr>
            <p:nvPr/>
          </p:nvSpPr>
          <p:spPr bwMode="auto">
            <a:xfrm>
              <a:off x="2963863" y="4510088"/>
              <a:ext cx="7938" cy="533400"/>
            </a:xfrm>
            <a:prstGeom prst="rect">
              <a:avLst/>
            </a:prstGeom>
            <a:solidFill>
              <a:srgbClr val="F3E6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85" name="Rectangle 59"/>
            <p:cNvSpPr>
              <a:spLocks noChangeArrowheads="1"/>
            </p:cNvSpPr>
            <p:nvPr/>
          </p:nvSpPr>
          <p:spPr bwMode="auto">
            <a:xfrm>
              <a:off x="2971800" y="4510088"/>
              <a:ext cx="7938" cy="533400"/>
            </a:xfrm>
            <a:prstGeom prst="rect">
              <a:avLst/>
            </a:prstGeom>
            <a:solidFill>
              <a:srgbClr val="F3E6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86" name="Rectangle 60"/>
            <p:cNvSpPr>
              <a:spLocks noChangeArrowheads="1"/>
            </p:cNvSpPr>
            <p:nvPr/>
          </p:nvSpPr>
          <p:spPr bwMode="auto">
            <a:xfrm>
              <a:off x="2979738" y="4510088"/>
              <a:ext cx="7938" cy="533400"/>
            </a:xfrm>
            <a:prstGeom prst="rect">
              <a:avLst/>
            </a:prstGeom>
            <a:solidFill>
              <a:srgbClr val="F2E5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87" name="Rectangle 61"/>
            <p:cNvSpPr>
              <a:spLocks noChangeArrowheads="1"/>
            </p:cNvSpPr>
            <p:nvPr/>
          </p:nvSpPr>
          <p:spPr bwMode="auto">
            <a:xfrm>
              <a:off x="2987675" y="4510088"/>
              <a:ext cx="14288" cy="533400"/>
            </a:xfrm>
            <a:prstGeom prst="rect">
              <a:avLst/>
            </a:prstGeom>
            <a:solidFill>
              <a:srgbClr val="F2E5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88" name="Rectangle 62"/>
            <p:cNvSpPr>
              <a:spLocks noChangeArrowheads="1"/>
            </p:cNvSpPr>
            <p:nvPr/>
          </p:nvSpPr>
          <p:spPr bwMode="auto">
            <a:xfrm>
              <a:off x="3001963" y="4510088"/>
              <a:ext cx="7938" cy="533400"/>
            </a:xfrm>
            <a:prstGeom prst="rect">
              <a:avLst/>
            </a:prstGeom>
            <a:solidFill>
              <a:srgbClr val="F2E4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89" name="Rectangle 63"/>
            <p:cNvSpPr>
              <a:spLocks noChangeArrowheads="1"/>
            </p:cNvSpPr>
            <p:nvPr/>
          </p:nvSpPr>
          <p:spPr bwMode="auto">
            <a:xfrm>
              <a:off x="3009900" y="4510088"/>
              <a:ext cx="7938" cy="533400"/>
            </a:xfrm>
            <a:prstGeom prst="rect">
              <a:avLst/>
            </a:prstGeom>
            <a:solidFill>
              <a:srgbClr val="F1E4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90" name="Rectangle 64"/>
            <p:cNvSpPr>
              <a:spLocks noChangeArrowheads="1"/>
            </p:cNvSpPr>
            <p:nvPr/>
          </p:nvSpPr>
          <p:spPr bwMode="auto">
            <a:xfrm>
              <a:off x="3017838" y="4510088"/>
              <a:ext cx="7938" cy="533400"/>
            </a:xfrm>
            <a:prstGeom prst="rect">
              <a:avLst/>
            </a:prstGeom>
            <a:solidFill>
              <a:srgbClr val="F1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91" name="Rectangle 65"/>
            <p:cNvSpPr>
              <a:spLocks noChangeArrowheads="1"/>
            </p:cNvSpPr>
            <p:nvPr/>
          </p:nvSpPr>
          <p:spPr bwMode="auto">
            <a:xfrm>
              <a:off x="3025775" y="4510088"/>
              <a:ext cx="6350" cy="533400"/>
            </a:xfrm>
            <a:prstGeom prst="rect">
              <a:avLst/>
            </a:prstGeom>
            <a:solidFill>
              <a:srgbClr val="F1E3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92" name="Rectangle 66"/>
            <p:cNvSpPr>
              <a:spLocks noChangeArrowheads="1"/>
            </p:cNvSpPr>
            <p:nvPr/>
          </p:nvSpPr>
          <p:spPr bwMode="auto">
            <a:xfrm>
              <a:off x="3032125" y="4510088"/>
              <a:ext cx="7938" cy="533400"/>
            </a:xfrm>
            <a:prstGeom prst="rect">
              <a:avLst/>
            </a:prstGeom>
            <a:solidFill>
              <a:srgbClr val="F1E2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93" name="Rectangle 67"/>
            <p:cNvSpPr>
              <a:spLocks noChangeArrowheads="1"/>
            </p:cNvSpPr>
            <p:nvPr/>
          </p:nvSpPr>
          <p:spPr bwMode="auto">
            <a:xfrm>
              <a:off x="3040063" y="4510088"/>
              <a:ext cx="7938" cy="533400"/>
            </a:xfrm>
            <a:prstGeom prst="rect">
              <a:avLst/>
            </a:prstGeom>
            <a:solidFill>
              <a:srgbClr val="F0E2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94" name="Rectangle 68"/>
            <p:cNvSpPr>
              <a:spLocks noChangeArrowheads="1"/>
            </p:cNvSpPr>
            <p:nvPr/>
          </p:nvSpPr>
          <p:spPr bwMode="auto">
            <a:xfrm>
              <a:off x="3048000" y="4510088"/>
              <a:ext cx="7938" cy="533400"/>
            </a:xfrm>
            <a:prstGeom prst="rect">
              <a:avLst/>
            </a:prstGeom>
            <a:solidFill>
              <a:srgbClr val="F0E1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95" name="Rectangle 69"/>
            <p:cNvSpPr>
              <a:spLocks noChangeArrowheads="1"/>
            </p:cNvSpPr>
            <p:nvPr/>
          </p:nvSpPr>
          <p:spPr bwMode="auto">
            <a:xfrm>
              <a:off x="3055938" y="4510088"/>
              <a:ext cx="7938" cy="533400"/>
            </a:xfrm>
            <a:prstGeom prst="rect">
              <a:avLst/>
            </a:prstGeom>
            <a:solidFill>
              <a:srgbClr val="F0E1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96" name="Rectangle 70"/>
            <p:cNvSpPr>
              <a:spLocks noChangeArrowheads="1"/>
            </p:cNvSpPr>
            <p:nvPr/>
          </p:nvSpPr>
          <p:spPr bwMode="auto">
            <a:xfrm>
              <a:off x="3063875" y="4510088"/>
              <a:ext cx="6350" cy="533400"/>
            </a:xfrm>
            <a:prstGeom prst="rect">
              <a:avLst/>
            </a:prstGeom>
            <a:solidFill>
              <a:srgbClr val="EFE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97" name="Rectangle 71"/>
            <p:cNvSpPr>
              <a:spLocks noChangeArrowheads="1"/>
            </p:cNvSpPr>
            <p:nvPr/>
          </p:nvSpPr>
          <p:spPr bwMode="auto">
            <a:xfrm>
              <a:off x="3070225" y="4510088"/>
              <a:ext cx="15875" cy="533400"/>
            </a:xfrm>
            <a:prstGeom prst="rect">
              <a:avLst/>
            </a:prstGeom>
            <a:solidFill>
              <a:srgbClr val="EFE0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98" name="Rectangle 72"/>
            <p:cNvSpPr>
              <a:spLocks noChangeArrowheads="1"/>
            </p:cNvSpPr>
            <p:nvPr/>
          </p:nvSpPr>
          <p:spPr bwMode="auto">
            <a:xfrm>
              <a:off x="3086100" y="4510088"/>
              <a:ext cx="7938" cy="533400"/>
            </a:xfrm>
            <a:prstGeom prst="rect">
              <a:avLst/>
            </a:prstGeom>
            <a:solidFill>
              <a:srgbClr val="EEDF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99" name="Rectangle 73"/>
            <p:cNvSpPr>
              <a:spLocks noChangeArrowheads="1"/>
            </p:cNvSpPr>
            <p:nvPr/>
          </p:nvSpPr>
          <p:spPr bwMode="auto">
            <a:xfrm>
              <a:off x="3094038" y="4510088"/>
              <a:ext cx="7938" cy="533400"/>
            </a:xfrm>
            <a:prstGeom prst="rect">
              <a:avLst/>
            </a:prstGeom>
            <a:solidFill>
              <a:srgbClr val="EEDF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00" name="Rectangle 74"/>
            <p:cNvSpPr>
              <a:spLocks noChangeArrowheads="1"/>
            </p:cNvSpPr>
            <p:nvPr/>
          </p:nvSpPr>
          <p:spPr bwMode="auto">
            <a:xfrm>
              <a:off x="3101975" y="4510088"/>
              <a:ext cx="6350" cy="533400"/>
            </a:xfrm>
            <a:prstGeom prst="rect">
              <a:avLst/>
            </a:prstGeom>
            <a:solidFill>
              <a:srgbClr val="EDDE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01" name="Rectangle 75"/>
            <p:cNvSpPr>
              <a:spLocks noChangeArrowheads="1"/>
            </p:cNvSpPr>
            <p:nvPr/>
          </p:nvSpPr>
          <p:spPr bwMode="auto">
            <a:xfrm>
              <a:off x="3108325" y="4510088"/>
              <a:ext cx="15875" cy="533400"/>
            </a:xfrm>
            <a:prstGeom prst="rect">
              <a:avLst/>
            </a:prstGeom>
            <a:solidFill>
              <a:srgbClr val="EDDE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02" name="Rectangle 76"/>
            <p:cNvSpPr>
              <a:spLocks noChangeArrowheads="1"/>
            </p:cNvSpPr>
            <p:nvPr/>
          </p:nvSpPr>
          <p:spPr bwMode="auto">
            <a:xfrm>
              <a:off x="3124200" y="4510088"/>
              <a:ext cx="7938" cy="533400"/>
            </a:xfrm>
            <a:prstGeom prst="rect">
              <a:avLst/>
            </a:prstGeom>
            <a:solidFill>
              <a:srgbClr val="EDDD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03" name="Rectangle 77"/>
            <p:cNvSpPr>
              <a:spLocks noChangeArrowheads="1"/>
            </p:cNvSpPr>
            <p:nvPr/>
          </p:nvSpPr>
          <p:spPr bwMode="auto">
            <a:xfrm>
              <a:off x="3132138" y="4510088"/>
              <a:ext cx="7938" cy="533400"/>
            </a:xfrm>
            <a:prstGeom prst="rect">
              <a:avLst/>
            </a:prstGeom>
            <a:solidFill>
              <a:srgbClr val="ECDD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04" name="Rectangle 78"/>
            <p:cNvSpPr>
              <a:spLocks noChangeArrowheads="1"/>
            </p:cNvSpPr>
            <p:nvPr/>
          </p:nvSpPr>
          <p:spPr bwMode="auto">
            <a:xfrm>
              <a:off x="3140075" y="4510088"/>
              <a:ext cx="14288" cy="533400"/>
            </a:xfrm>
            <a:prstGeom prst="rect">
              <a:avLst/>
            </a:prstGeom>
            <a:solidFill>
              <a:srgbClr val="ECDC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05" name="Rectangle 79"/>
            <p:cNvSpPr>
              <a:spLocks noChangeArrowheads="1"/>
            </p:cNvSpPr>
            <p:nvPr/>
          </p:nvSpPr>
          <p:spPr bwMode="auto">
            <a:xfrm>
              <a:off x="3154363" y="4510088"/>
              <a:ext cx="7938" cy="533400"/>
            </a:xfrm>
            <a:prstGeom prst="rect">
              <a:avLst/>
            </a:prstGeom>
            <a:solidFill>
              <a:srgbClr val="ECDB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06" name="Rectangle 80"/>
            <p:cNvSpPr>
              <a:spLocks noChangeArrowheads="1"/>
            </p:cNvSpPr>
            <p:nvPr/>
          </p:nvSpPr>
          <p:spPr bwMode="auto">
            <a:xfrm>
              <a:off x="3162300" y="4510088"/>
              <a:ext cx="7938" cy="533400"/>
            </a:xfrm>
            <a:prstGeom prst="rect">
              <a:avLst/>
            </a:prstGeom>
            <a:solidFill>
              <a:srgbClr val="EBDB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07" name="Rectangle 81"/>
            <p:cNvSpPr>
              <a:spLocks noChangeArrowheads="1"/>
            </p:cNvSpPr>
            <p:nvPr/>
          </p:nvSpPr>
          <p:spPr bwMode="auto">
            <a:xfrm>
              <a:off x="3170238" y="4510088"/>
              <a:ext cx="7938" cy="533400"/>
            </a:xfrm>
            <a:prstGeom prst="rect">
              <a:avLst/>
            </a:prstGeom>
            <a:solidFill>
              <a:srgbClr val="EBDA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08" name="Rectangle 82"/>
            <p:cNvSpPr>
              <a:spLocks noChangeArrowheads="1"/>
            </p:cNvSpPr>
            <p:nvPr/>
          </p:nvSpPr>
          <p:spPr bwMode="auto">
            <a:xfrm>
              <a:off x="3178175" y="4510088"/>
              <a:ext cx="6350" cy="533400"/>
            </a:xfrm>
            <a:prstGeom prst="rect">
              <a:avLst/>
            </a:prstGeom>
            <a:solidFill>
              <a:srgbClr val="EBDA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09" name="Rectangle 83"/>
            <p:cNvSpPr>
              <a:spLocks noChangeArrowheads="1"/>
            </p:cNvSpPr>
            <p:nvPr/>
          </p:nvSpPr>
          <p:spPr bwMode="auto">
            <a:xfrm>
              <a:off x="3184525" y="4510088"/>
              <a:ext cx="7938" cy="533400"/>
            </a:xfrm>
            <a:prstGeom prst="rect">
              <a:avLst/>
            </a:prstGeom>
            <a:solidFill>
              <a:srgbClr val="EAD9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10" name="Rectangle 84"/>
            <p:cNvSpPr>
              <a:spLocks noChangeArrowheads="1"/>
            </p:cNvSpPr>
            <p:nvPr/>
          </p:nvSpPr>
          <p:spPr bwMode="auto">
            <a:xfrm>
              <a:off x="3192463" y="4510088"/>
              <a:ext cx="15875" cy="533400"/>
            </a:xfrm>
            <a:prstGeom prst="rect">
              <a:avLst/>
            </a:prstGeom>
            <a:solidFill>
              <a:srgbClr val="EAD9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11" name="Rectangle 85"/>
            <p:cNvSpPr>
              <a:spLocks noChangeArrowheads="1"/>
            </p:cNvSpPr>
            <p:nvPr/>
          </p:nvSpPr>
          <p:spPr bwMode="auto">
            <a:xfrm>
              <a:off x="3208338" y="4510088"/>
              <a:ext cx="7938" cy="533400"/>
            </a:xfrm>
            <a:prstGeom prst="rect">
              <a:avLst/>
            </a:prstGeom>
            <a:solidFill>
              <a:srgbClr val="E9D8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12" name="Rectangle 86"/>
            <p:cNvSpPr>
              <a:spLocks noChangeArrowheads="1"/>
            </p:cNvSpPr>
            <p:nvPr/>
          </p:nvSpPr>
          <p:spPr bwMode="auto">
            <a:xfrm>
              <a:off x="3216275" y="4510088"/>
              <a:ext cx="6350" cy="533400"/>
            </a:xfrm>
            <a:prstGeom prst="rect">
              <a:avLst/>
            </a:prstGeom>
            <a:solidFill>
              <a:srgbClr val="E9D8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13" name="Rectangle 87"/>
            <p:cNvSpPr>
              <a:spLocks noChangeArrowheads="1"/>
            </p:cNvSpPr>
            <p:nvPr/>
          </p:nvSpPr>
          <p:spPr bwMode="auto">
            <a:xfrm>
              <a:off x="3222625" y="4510088"/>
              <a:ext cx="7938" cy="533400"/>
            </a:xfrm>
            <a:prstGeom prst="rect">
              <a:avLst/>
            </a:prstGeom>
            <a:solidFill>
              <a:srgbClr val="E8D7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14" name="Rectangle 88"/>
            <p:cNvSpPr>
              <a:spLocks noChangeArrowheads="1"/>
            </p:cNvSpPr>
            <p:nvPr/>
          </p:nvSpPr>
          <p:spPr bwMode="auto">
            <a:xfrm>
              <a:off x="2263775" y="4510088"/>
              <a:ext cx="966788" cy="533400"/>
            </a:xfrm>
            <a:prstGeom prst="rect">
              <a:avLst/>
            </a:prstGeom>
            <a:noFill/>
            <a:ln w="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615" name="Rectangle 89"/>
            <p:cNvSpPr>
              <a:spLocks noChangeArrowheads="1"/>
            </p:cNvSpPr>
            <p:nvPr/>
          </p:nvSpPr>
          <p:spPr bwMode="auto">
            <a:xfrm>
              <a:off x="2574925" y="4578350"/>
              <a:ext cx="399494"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1" u="none" strike="noStrike" cap="none" normalizeH="0" baseline="0" smtClean="0">
                  <a:ln>
                    <a:noFill/>
                  </a:ln>
                  <a:solidFill>
                    <a:srgbClr val="000000"/>
                  </a:solidFill>
                  <a:effectLst/>
                  <a:latin typeface="Arial" pitchFamily="34" charset="0"/>
                  <a:cs typeface="Arial" pitchFamily="34" charset="0"/>
                </a:rPr>
                <a:t>Feature</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616" name="Line 90"/>
            <p:cNvSpPr>
              <a:spLocks noChangeShapeType="1"/>
            </p:cNvSpPr>
            <p:nvPr/>
          </p:nvSpPr>
          <p:spPr bwMode="auto">
            <a:xfrm>
              <a:off x="2263775" y="4738688"/>
              <a:ext cx="966788" cy="0"/>
            </a:xfrm>
            <a:prstGeom prst="line">
              <a:avLst/>
            </a:prstGeom>
            <a:noFill/>
            <a:ln w="5"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617" name="Rectangle 91"/>
            <p:cNvSpPr>
              <a:spLocks noChangeArrowheads="1"/>
            </p:cNvSpPr>
            <p:nvPr/>
          </p:nvSpPr>
          <p:spPr bwMode="auto">
            <a:xfrm>
              <a:off x="2301875" y="4768850"/>
              <a:ext cx="94221"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8B0000"/>
                  </a:solidFill>
                  <a:effectLst/>
                  <a:latin typeface="Arial" pitchFamily="34" charset="0"/>
                  <a:cs typeface="Arial" pitchFamily="34" charset="0"/>
                </a:rPr>
                <a:t>+ </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618" name="Rectangle 92"/>
            <p:cNvSpPr>
              <a:spLocks noChangeArrowheads="1"/>
            </p:cNvSpPr>
            <p:nvPr/>
          </p:nvSpPr>
          <p:spPr bwMode="auto">
            <a:xfrm>
              <a:off x="2460625" y="4768850"/>
              <a:ext cx="785169"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8B0000"/>
                  </a:solidFill>
                  <a:effectLst/>
                  <a:latin typeface="Arial" pitchFamily="34" charset="0"/>
                  <a:cs typeface="Arial" pitchFamily="34" charset="0"/>
                </a:rPr>
                <a:t>label  :shortText</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619" name="Rectangle 93"/>
            <p:cNvSpPr>
              <a:spLocks noChangeArrowheads="1"/>
            </p:cNvSpPr>
            <p:nvPr/>
          </p:nvSpPr>
          <p:spPr bwMode="auto">
            <a:xfrm>
              <a:off x="2301875" y="4891088"/>
              <a:ext cx="94221"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8B0000"/>
                  </a:solidFill>
                  <a:effectLst/>
                  <a:latin typeface="Arial" pitchFamily="34" charset="0"/>
                  <a:cs typeface="Arial" pitchFamily="34" charset="0"/>
                </a:rPr>
                <a:t>+ </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620" name="Rectangle 94"/>
            <p:cNvSpPr>
              <a:spLocks noChangeArrowheads="1"/>
            </p:cNvSpPr>
            <p:nvPr/>
          </p:nvSpPr>
          <p:spPr bwMode="auto">
            <a:xfrm>
              <a:off x="2460625" y="4891088"/>
              <a:ext cx="618084"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8B0000"/>
                  </a:solidFill>
                  <a:effectLst/>
                  <a:latin typeface="Arial" pitchFamily="34" charset="0"/>
                  <a:cs typeface="Arial" pitchFamily="34" charset="0"/>
                </a:rPr>
                <a:t>symbol  :text</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621" name="Rectangle 95"/>
            <p:cNvSpPr>
              <a:spLocks noChangeArrowheads="1"/>
            </p:cNvSpPr>
            <p:nvPr/>
          </p:nvSpPr>
          <p:spPr bwMode="auto">
            <a:xfrm>
              <a:off x="4183063" y="4487863"/>
              <a:ext cx="1700213" cy="768350"/>
            </a:xfrm>
            <a:prstGeom prst="rect">
              <a:avLst/>
            </a:prstGeom>
            <a:solidFill>
              <a:srgbClr val="C0BF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22" name="Rectangle 96"/>
            <p:cNvSpPr>
              <a:spLocks noChangeArrowheads="1"/>
            </p:cNvSpPr>
            <p:nvPr/>
          </p:nvSpPr>
          <p:spPr bwMode="auto">
            <a:xfrm>
              <a:off x="4183063" y="4487863"/>
              <a:ext cx="1700213" cy="768350"/>
            </a:xfrm>
            <a:prstGeom prst="rect">
              <a:avLst/>
            </a:prstGeom>
            <a:noFill/>
            <a:ln w="5" cap="sq">
              <a:solidFill>
                <a:srgbClr val="C0BF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623" name="Rectangle 97"/>
            <p:cNvSpPr>
              <a:spLocks noChangeArrowheads="1"/>
            </p:cNvSpPr>
            <p:nvPr/>
          </p:nvSpPr>
          <p:spPr bwMode="auto">
            <a:xfrm>
              <a:off x="4160838" y="4464050"/>
              <a:ext cx="884238" cy="769938"/>
            </a:xfrm>
            <a:prstGeom prst="rect">
              <a:avLst/>
            </a:prstGeom>
            <a:solidFill>
              <a:srgbClr val="FCF2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24" name="Rectangle 98"/>
            <p:cNvSpPr>
              <a:spLocks noChangeArrowheads="1"/>
            </p:cNvSpPr>
            <p:nvPr/>
          </p:nvSpPr>
          <p:spPr bwMode="auto">
            <a:xfrm>
              <a:off x="5045075" y="4464050"/>
              <a:ext cx="44450" cy="769938"/>
            </a:xfrm>
            <a:prstGeom prst="rect">
              <a:avLst/>
            </a:prstGeom>
            <a:solidFill>
              <a:srgbClr val="FBF1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25" name="Rectangle 99"/>
            <p:cNvSpPr>
              <a:spLocks noChangeArrowheads="1"/>
            </p:cNvSpPr>
            <p:nvPr/>
          </p:nvSpPr>
          <p:spPr bwMode="auto">
            <a:xfrm>
              <a:off x="5089525" y="4464050"/>
              <a:ext cx="46038" cy="769938"/>
            </a:xfrm>
            <a:prstGeom prst="rect">
              <a:avLst/>
            </a:prstGeom>
            <a:solidFill>
              <a:srgbClr val="FBF0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26" name="Rectangle 100"/>
            <p:cNvSpPr>
              <a:spLocks noChangeArrowheads="1"/>
            </p:cNvSpPr>
            <p:nvPr/>
          </p:nvSpPr>
          <p:spPr bwMode="auto">
            <a:xfrm>
              <a:off x="5135563" y="4464050"/>
              <a:ext cx="53975" cy="769938"/>
            </a:xfrm>
            <a:prstGeom prst="rect">
              <a:avLst/>
            </a:prstGeom>
            <a:solidFill>
              <a:srgbClr val="F9EE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27" name="Rectangle 101"/>
            <p:cNvSpPr>
              <a:spLocks noChangeArrowheads="1"/>
            </p:cNvSpPr>
            <p:nvPr/>
          </p:nvSpPr>
          <p:spPr bwMode="auto">
            <a:xfrm>
              <a:off x="5189538" y="4464050"/>
              <a:ext cx="46038" cy="769938"/>
            </a:xfrm>
            <a:prstGeom prst="rect">
              <a:avLst/>
            </a:prstGeom>
            <a:solidFill>
              <a:srgbClr val="F8EC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28" name="Rectangle 102"/>
            <p:cNvSpPr>
              <a:spLocks noChangeArrowheads="1"/>
            </p:cNvSpPr>
            <p:nvPr/>
          </p:nvSpPr>
          <p:spPr bwMode="auto">
            <a:xfrm>
              <a:off x="5235575" y="4464050"/>
              <a:ext cx="44450" cy="769938"/>
            </a:xfrm>
            <a:prstGeom prst="rect">
              <a:avLst/>
            </a:prstGeom>
            <a:solidFill>
              <a:srgbClr val="F7EB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29" name="Rectangle 103"/>
            <p:cNvSpPr>
              <a:spLocks noChangeArrowheads="1"/>
            </p:cNvSpPr>
            <p:nvPr/>
          </p:nvSpPr>
          <p:spPr bwMode="auto">
            <a:xfrm>
              <a:off x="5280025" y="4464050"/>
              <a:ext cx="38100" cy="769938"/>
            </a:xfrm>
            <a:prstGeom prst="rect">
              <a:avLst/>
            </a:prstGeom>
            <a:solidFill>
              <a:srgbClr val="F6E9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30" name="Rectangle 104"/>
            <p:cNvSpPr>
              <a:spLocks noChangeArrowheads="1"/>
            </p:cNvSpPr>
            <p:nvPr/>
          </p:nvSpPr>
          <p:spPr bwMode="auto">
            <a:xfrm>
              <a:off x="5318125" y="4464050"/>
              <a:ext cx="53975" cy="769938"/>
            </a:xfrm>
            <a:prstGeom prst="rect">
              <a:avLst/>
            </a:prstGeom>
            <a:solidFill>
              <a:srgbClr val="F5E8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31" name="Rectangle 105"/>
            <p:cNvSpPr>
              <a:spLocks noChangeArrowheads="1"/>
            </p:cNvSpPr>
            <p:nvPr/>
          </p:nvSpPr>
          <p:spPr bwMode="auto">
            <a:xfrm>
              <a:off x="5372100" y="4464050"/>
              <a:ext cx="46038" cy="769938"/>
            </a:xfrm>
            <a:prstGeom prst="rect">
              <a:avLst/>
            </a:prstGeom>
            <a:solidFill>
              <a:srgbClr val="F4E7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32" name="Rectangle 106"/>
            <p:cNvSpPr>
              <a:spLocks noChangeArrowheads="1"/>
            </p:cNvSpPr>
            <p:nvPr/>
          </p:nvSpPr>
          <p:spPr bwMode="auto">
            <a:xfrm>
              <a:off x="5418138" y="4464050"/>
              <a:ext cx="30163" cy="769938"/>
            </a:xfrm>
            <a:prstGeom prst="rect">
              <a:avLst/>
            </a:prstGeom>
            <a:solidFill>
              <a:srgbClr val="F2E5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33" name="Rectangle 107"/>
            <p:cNvSpPr>
              <a:spLocks noChangeArrowheads="1"/>
            </p:cNvSpPr>
            <p:nvPr/>
          </p:nvSpPr>
          <p:spPr bwMode="auto">
            <a:xfrm>
              <a:off x="5448300" y="4464050"/>
              <a:ext cx="30163" cy="769938"/>
            </a:xfrm>
            <a:prstGeom prst="rect">
              <a:avLst/>
            </a:prstGeom>
            <a:solidFill>
              <a:srgbClr val="F2E5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34" name="Rectangle 108"/>
            <p:cNvSpPr>
              <a:spLocks noChangeArrowheads="1"/>
            </p:cNvSpPr>
            <p:nvPr/>
          </p:nvSpPr>
          <p:spPr bwMode="auto">
            <a:xfrm>
              <a:off x="5478463" y="4464050"/>
              <a:ext cx="38100" cy="769938"/>
            </a:xfrm>
            <a:prstGeom prst="rect">
              <a:avLst/>
            </a:prstGeom>
            <a:solidFill>
              <a:srgbClr val="F1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35" name="Rectangle 109"/>
            <p:cNvSpPr>
              <a:spLocks noChangeArrowheads="1"/>
            </p:cNvSpPr>
            <p:nvPr/>
          </p:nvSpPr>
          <p:spPr bwMode="auto">
            <a:xfrm>
              <a:off x="5516563" y="4464050"/>
              <a:ext cx="38100" cy="769938"/>
            </a:xfrm>
            <a:prstGeom prst="rect">
              <a:avLst/>
            </a:prstGeom>
            <a:solidFill>
              <a:srgbClr val="F0E2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36" name="Rectangle 110"/>
            <p:cNvSpPr>
              <a:spLocks noChangeArrowheads="1"/>
            </p:cNvSpPr>
            <p:nvPr/>
          </p:nvSpPr>
          <p:spPr bwMode="auto">
            <a:xfrm>
              <a:off x="5554663" y="4464050"/>
              <a:ext cx="46038" cy="769938"/>
            </a:xfrm>
            <a:prstGeom prst="rect">
              <a:avLst/>
            </a:prstGeom>
            <a:solidFill>
              <a:srgbClr val="F0E1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37" name="Rectangle 111"/>
            <p:cNvSpPr>
              <a:spLocks noChangeArrowheads="1"/>
            </p:cNvSpPr>
            <p:nvPr/>
          </p:nvSpPr>
          <p:spPr bwMode="auto">
            <a:xfrm>
              <a:off x="5600700" y="4464050"/>
              <a:ext cx="38100" cy="769938"/>
            </a:xfrm>
            <a:prstGeom prst="rect">
              <a:avLst/>
            </a:prstGeom>
            <a:solidFill>
              <a:srgbClr val="EEDF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38" name="Rectangle 112"/>
            <p:cNvSpPr>
              <a:spLocks noChangeArrowheads="1"/>
            </p:cNvSpPr>
            <p:nvPr/>
          </p:nvSpPr>
          <p:spPr bwMode="auto">
            <a:xfrm>
              <a:off x="5638800" y="4464050"/>
              <a:ext cx="53975" cy="769938"/>
            </a:xfrm>
            <a:prstGeom prst="rect">
              <a:avLst/>
            </a:prstGeom>
            <a:solidFill>
              <a:srgbClr val="EDDE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39" name="Rectangle 113"/>
            <p:cNvSpPr>
              <a:spLocks noChangeArrowheads="1"/>
            </p:cNvSpPr>
            <p:nvPr/>
          </p:nvSpPr>
          <p:spPr bwMode="auto">
            <a:xfrm>
              <a:off x="5692775" y="4464050"/>
              <a:ext cx="52388" cy="769938"/>
            </a:xfrm>
            <a:prstGeom prst="rect">
              <a:avLst/>
            </a:prstGeom>
            <a:solidFill>
              <a:srgbClr val="ECDC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40" name="Rectangle 114"/>
            <p:cNvSpPr>
              <a:spLocks noChangeArrowheads="1"/>
            </p:cNvSpPr>
            <p:nvPr/>
          </p:nvSpPr>
          <p:spPr bwMode="auto">
            <a:xfrm>
              <a:off x="5745163" y="4464050"/>
              <a:ext cx="46038" cy="769938"/>
            </a:xfrm>
            <a:prstGeom prst="rect">
              <a:avLst/>
            </a:prstGeom>
            <a:solidFill>
              <a:srgbClr val="EBDA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41" name="Rectangle 115"/>
            <p:cNvSpPr>
              <a:spLocks noChangeArrowheads="1"/>
            </p:cNvSpPr>
            <p:nvPr/>
          </p:nvSpPr>
          <p:spPr bwMode="auto">
            <a:xfrm>
              <a:off x="5791200" y="4464050"/>
              <a:ext cx="38100" cy="769938"/>
            </a:xfrm>
            <a:prstGeom prst="rect">
              <a:avLst/>
            </a:prstGeom>
            <a:solidFill>
              <a:srgbClr val="EAD9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42" name="Rectangle 116"/>
            <p:cNvSpPr>
              <a:spLocks noChangeArrowheads="1"/>
            </p:cNvSpPr>
            <p:nvPr/>
          </p:nvSpPr>
          <p:spPr bwMode="auto">
            <a:xfrm>
              <a:off x="5829300" y="4464050"/>
              <a:ext cx="30163" cy="769938"/>
            </a:xfrm>
            <a:prstGeom prst="rect">
              <a:avLst/>
            </a:prstGeom>
            <a:solidFill>
              <a:srgbClr val="E8D7B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43" name="Rectangle 117"/>
            <p:cNvSpPr>
              <a:spLocks noChangeArrowheads="1"/>
            </p:cNvSpPr>
            <p:nvPr/>
          </p:nvSpPr>
          <p:spPr bwMode="auto">
            <a:xfrm>
              <a:off x="4160838" y="4464050"/>
              <a:ext cx="1698625" cy="769938"/>
            </a:xfrm>
            <a:prstGeom prst="rect">
              <a:avLst/>
            </a:prstGeom>
            <a:noFill/>
            <a:ln w="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644" name="Rectangle 118"/>
            <p:cNvSpPr>
              <a:spLocks noChangeArrowheads="1"/>
            </p:cNvSpPr>
            <p:nvPr/>
          </p:nvSpPr>
          <p:spPr bwMode="auto">
            <a:xfrm>
              <a:off x="4732338" y="4532313"/>
              <a:ext cx="644467"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1" u="none" strike="noStrike" cap="none" normalizeH="0" baseline="0" smtClean="0">
                  <a:ln>
                    <a:noFill/>
                  </a:ln>
                  <a:solidFill>
                    <a:srgbClr val="000000"/>
                  </a:solidFill>
                  <a:effectLst/>
                  <a:latin typeface="Arial" pitchFamily="34" charset="0"/>
                  <a:cs typeface="Arial" pitchFamily="34" charset="0"/>
                </a:rPr>
                <a:t>Observation</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645" name="Line 119"/>
            <p:cNvSpPr>
              <a:spLocks noChangeShapeType="1"/>
            </p:cNvSpPr>
            <p:nvPr/>
          </p:nvSpPr>
          <p:spPr bwMode="auto">
            <a:xfrm>
              <a:off x="4160838" y="4692650"/>
              <a:ext cx="1698625" cy="0"/>
            </a:xfrm>
            <a:prstGeom prst="line">
              <a:avLst/>
            </a:prstGeom>
            <a:noFill/>
            <a:ln w="5"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646" name="Rectangle 120"/>
            <p:cNvSpPr>
              <a:spLocks noChangeArrowheads="1"/>
            </p:cNvSpPr>
            <p:nvPr/>
          </p:nvSpPr>
          <p:spPr bwMode="auto">
            <a:xfrm>
              <a:off x="4198938" y="4722813"/>
              <a:ext cx="94221"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8B0000"/>
                  </a:solidFill>
                  <a:effectLst/>
                  <a:latin typeface="Arial" pitchFamily="34" charset="0"/>
                  <a:cs typeface="Arial" pitchFamily="34" charset="0"/>
                </a:rPr>
                <a:t>+ </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647" name="Rectangle 121"/>
            <p:cNvSpPr>
              <a:spLocks noChangeArrowheads="1"/>
            </p:cNvSpPr>
            <p:nvPr/>
          </p:nvSpPr>
          <p:spPr bwMode="auto">
            <a:xfrm>
              <a:off x="4359275" y="4722813"/>
              <a:ext cx="1388179"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8B0000"/>
                  </a:solidFill>
                  <a:effectLst/>
                  <a:latin typeface="Arial" pitchFamily="34" charset="0"/>
                  <a:cs typeface="Arial" pitchFamily="34" charset="0"/>
                </a:rPr>
                <a:t>featureOfInterestName  :text</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648" name="Rectangle 122"/>
            <p:cNvSpPr>
              <a:spLocks noChangeArrowheads="1"/>
            </p:cNvSpPr>
            <p:nvPr/>
          </p:nvSpPr>
          <p:spPr bwMode="auto">
            <a:xfrm>
              <a:off x="4198938" y="4845050"/>
              <a:ext cx="94221"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8B0000"/>
                  </a:solidFill>
                  <a:effectLst/>
                  <a:latin typeface="Arial" pitchFamily="34" charset="0"/>
                  <a:cs typeface="Arial" pitchFamily="34" charset="0"/>
                </a:rPr>
                <a:t>+ </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649" name="Rectangle 123"/>
            <p:cNvSpPr>
              <a:spLocks noChangeArrowheads="1"/>
            </p:cNvSpPr>
            <p:nvPr/>
          </p:nvSpPr>
          <p:spPr bwMode="auto">
            <a:xfrm>
              <a:off x="4359275" y="4845050"/>
              <a:ext cx="1476117"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8B0000"/>
                  </a:solidFill>
                  <a:effectLst/>
                  <a:latin typeface="Arial" pitchFamily="34" charset="0"/>
                  <a:cs typeface="Arial" pitchFamily="34" charset="0"/>
                </a:rPr>
                <a:t>featureOfInterestURI  :anyURI</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650" name="Rectangle 124"/>
            <p:cNvSpPr>
              <a:spLocks noChangeArrowheads="1"/>
            </p:cNvSpPr>
            <p:nvPr/>
          </p:nvSpPr>
          <p:spPr bwMode="auto">
            <a:xfrm>
              <a:off x="4198938" y="4967288"/>
              <a:ext cx="94221"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8B0000"/>
                  </a:solidFill>
                  <a:effectLst/>
                  <a:latin typeface="Arial" pitchFamily="34" charset="0"/>
                  <a:cs typeface="Arial" pitchFamily="34" charset="0"/>
                </a:rPr>
                <a:t>+ </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651" name="Rectangle 125"/>
            <p:cNvSpPr>
              <a:spLocks noChangeArrowheads="1"/>
            </p:cNvSpPr>
            <p:nvPr/>
          </p:nvSpPr>
          <p:spPr bwMode="auto">
            <a:xfrm>
              <a:off x="4359275" y="4967288"/>
              <a:ext cx="1012553"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8B0000"/>
                  </a:solidFill>
                  <a:effectLst/>
                  <a:latin typeface="Arial" pitchFamily="34" charset="0"/>
                  <a:cs typeface="Arial" pitchFamily="34" charset="0"/>
                </a:rPr>
                <a:t>procedure  :longText</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652" name="Rectangle 126"/>
            <p:cNvSpPr>
              <a:spLocks noChangeArrowheads="1"/>
            </p:cNvSpPr>
            <p:nvPr/>
          </p:nvSpPr>
          <p:spPr bwMode="auto">
            <a:xfrm>
              <a:off x="4198938" y="5089525"/>
              <a:ext cx="94221"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8B0000"/>
                  </a:solidFill>
                  <a:effectLst/>
                  <a:latin typeface="Arial" pitchFamily="34" charset="0"/>
                  <a:cs typeface="Arial" pitchFamily="34" charset="0"/>
                </a:rPr>
                <a:t>+ </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653" name="Rectangle 127"/>
            <p:cNvSpPr>
              <a:spLocks noChangeArrowheads="1"/>
            </p:cNvSpPr>
            <p:nvPr/>
          </p:nvSpPr>
          <p:spPr bwMode="auto">
            <a:xfrm>
              <a:off x="4359275" y="5089525"/>
              <a:ext cx="1356771"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8B0000"/>
                  </a:solidFill>
                  <a:effectLst/>
                  <a:latin typeface="Arial" pitchFamily="34" charset="0"/>
                  <a:cs typeface="Arial" pitchFamily="34" charset="0"/>
                </a:rPr>
                <a:t>observationDate  :dateTime</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654" name="Rectangle 128"/>
            <p:cNvSpPr>
              <a:spLocks noChangeArrowheads="1"/>
            </p:cNvSpPr>
            <p:nvPr/>
          </p:nvSpPr>
          <p:spPr bwMode="auto">
            <a:xfrm>
              <a:off x="441325" y="4532313"/>
              <a:ext cx="1082675" cy="533400"/>
            </a:xfrm>
            <a:prstGeom prst="rect">
              <a:avLst/>
            </a:prstGeom>
            <a:solidFill>
              <a:srgbClr val="C0BF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55" name="Rectangle 129"/>
            <p:cNvSpPr>
              <a:spLocks noChangeArrowheads="1"/>
            </p:cNvSpPr>
            <p:nvPr/>
          </p:nvSpPr>
          <p:spPr bwMode="auto">
            <a:xfrm>
              <a:off x="441325" y="4532313"/>
              <a:ext cx="1082675" cy="533400"/>
            </a:xfrm>
            <a:prstGeom prst="rect">
              <a:avLst/>
            </a:prstGeom>
            <a:noFill/>
            <a:ln w="5" cap="sq">
              <a:solidFill>
                <a:srgbClr val="C0BF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656" name="Rectangle 130"/>
            <p:cNvSpPr>
              <a:spLocks noChangeArrowheads="1"/>
            </p:cNvSpPr>
            <p:nvPr/>
          </p:nvSpPr>
          <p:spPr bwMode="auto">
            <a:xfrm>
              <a:off x="419100" y="4510088"/>
              <a:ext cx="563563" cy="533400"/>
            </a:xfrm>
            <a:prstGeom prst="rect">
              <a:avLst/>
            </a:prstGeom>
            <a:solidFill>
              <a:srgbClr val="FCF2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57" name="Rectangle 131"/>
            <p:cNvSpPr>
              <a:spLocks noChangeArrowheads="1"/>
            </p:cNvSpPr>
            <p:nvPr/>
          </p:nvSpPr>
          <p:spPr bwMode="auto">
            <a:xfrm>
              <a:off x="982663" y="4510088"/>
              <a:ext cx="30163" cy="533400"/>
            </a:xfrm>
            <a:prstGeom prst="rect">
              <a:avLst/>
            </a:prstGeom>
            <a:solidFill>
              <a:srgbClr val="FBF1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58" name="Rectangle 132"/>
            <p:cNvSpPr>
              <a:spLocks noChangeArrowheads="1"/>
            </p:cNvSpPr>
            <p:nvPr/>
          </p:nvSpPr>
          <p:spPr bwMode="auto">
            <a:xfrm>
              <a:off x="1012825" y="4510088"/>
              <a:ext cx="31750" cy="533400"/>
            </a:xfrm>
            <a:prstGeom prst="rect">
              <a:avLst/>
            </a:prstGeom>
            <a:solidFill>
              <a:srgbClr val="FAF0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59" name="Rectangle 133"/>
            <p:cNvSpPr>
              <a:spLocks noChangeArrowheads="1"/>
            </p:cNvSpPr>
            <p:nvPr/>
          </p:nvSpPr>
          <p:spPr bwMode="auto">
            <a:xfrm>
              <a:off x="1044575" y="4510088"/>
              <a:ext cx="30163" cy="533400"/>
            </a:xfrm>
            <a:prstGeom prst="rect">
              <a:avLst/>
            </a:prstGeom>
            <a:solidFill>
              <a:srgbClr val="F9EE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60" name="Rectangle 134"/>
            <p:cNvSpPr>
              <a:spLocks noChangeArrowheads="1"/>
            </p:cNvSpPr>
            <p:nvPr/>
          </p:nvSpPr>
          <p:spPr bwMode="auto">
            <a:xfrm>
              <a:off x="1074738" y="4510088"/>
              <a:ext cx="30163" cy="533400"/>
            </a:xfrm>
            <a:prstGeom prst="rect">
              <a:avLst/>
            </a:prstGeom>
            <a:solidFill>
              <a:srgbClr val="F8EC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61" name="Rectangle 135"/>
            <p:cNvSpPr>
              <a:spLocks noChangeArrowheads="1"/>
            </p:cNvSpPr>
            <p:nvPr/>
          </p:nvSpPr>
          <p:spPr bwMode="auto">
            <a:xfrm>
              <a:off x="1104900" y="4510088"/>
              <a:ext cx="30163" cy="533400"/>
            </a:xfrm>
            <a:prstGeom prst="rect">
              <a:avLst/>
            </a:prstGeom>
            <a:solidFill>
              <a:srgbClr val="F7EB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62" name="Rectangle 136"/>
            <p:cNvSpPr>
              <a:spLocks noChangeArrowheads="1"/>
            </p:cNvSpPr>
            <p:nvPr/>
          </p:nvSpPr>
          <p:spPr bwMode="auto">
            <a:xfrm>
              <a:off x="1135063" y="4510088"/>
              <a:ext cx="23813" cy="533400"/>
            </a:xfrm>
            <a:prstGeom prst="rect">
              <a:avLst/>
            </a:prstGeom>
            <a:solidFill>
              <a:srgbClr val="F6E9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63" name="Rectangle 137"/>
            <p:cNvSpPr>
              <a:spLocks noChangeArrowheads="1"/>
            </p:cNvSpPr>
            <p:nvPr/>
          </p:nvSpPr>
          <p:spPr bwMode="auto">
            <a:xfrm>
              <a:off x="1158875" y="4510088"/>
              <a:ext cx="30163" cy="533400"/>
            </a:xfrm>
            <a:prstGeom prst="rect">
              <a:avLst/>
            </a:prstGeom>
            <a:solidFill>
              <a:srgbClr val="F5E8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64" name="Rectangle 138"/>
            <p:cNvSpPr>
              <a:spLocks noChangeArrowheads="1"/>
            </p:cNvSpPr>
            <p:nvPr/>
          </p:nvSpPr>
          <p:spPr bwMode="auto">
            <a:xfrm>
              <a:off x="1189038" y="4510088"/>
              <a:ext cx="38100" cy="533400"/>
            </a:xfrm>
            <a:prstGeom prst="rect">
              <a:avLst/>
            </a:prstGeom>
            <a:solidFill>
              <a:srgbClr val="F4E7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65" name="Rectangle 139"/>
            <p:cNvSpPr>
              <a:spLocks noChangeArrowheads="1"/>
            </p:cNvSpPr>
            <p:nvPr/>
          </p:nvSpPr>
          <p:spPr bwMode="auto">
            <a:xfrm>
              <a:off x="1227138" y="4510088"/>
              <a:ext cx="30163" cy="533400"/>
            </a:xfrm>
            <a:prstGeom prst="rect">
              <a:avLst/>
            </a:prstGeom>
            <a:solidFill>
              <a:srgbClr val="F2E5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66" name="Rectangle 140"/>
            <p:cNvSpPr>
              <a:spLocks noChangeArrowheads="1"/>
            </p:cNvSpPr>
            <p:nvPr/>
          </p:nvSpPr>
          <p:spPr bwMode="auto">
            <a:xfrm>
              <a:off x="1257300" y="4510088"/>
              <a:ext cx="22225" cy="533400"/>
            </a:xfrm>
            <a:prstGeom prst="rect">
              <a:avLst/>
            </a:prstGeom>
            <a:solidFill>
              <a:srgbClr val="F1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67" name="Rectangle 141"/>
            <p:cNvSpPr>
              <a:spLocks noChangeArrowheads="1"/>
            </p:cNvSpPr>
            <p:nvPr/>
          </p:nvSpPr>
          <p:spPr bwMode="auto">
            <a:xfrm>
              <a:off x="1279525" y="4510088"/>
              <a:ext cx="31750" cy="533400"/>
            </a:xfrm>
            <a:prstGeom prst="rect">
              <a:avLst/>
            </a:prstGeom>
            <a:solidFill>
              <a:srgbClr val="F1E2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68" name="Rectangle 142"/>
            <p:cNvSpPr>
              <a:spLocks noChangeArrowheads="1"/>
            </p:cNvSpPr>
            <p:nvPr/>
          </p:nvSpPr>
          <p:spPr bwMode="auto">
            <a:xfrm>
              <a:off x="1311275" y="4510088"/>
              <a:ext cx="22225" cy="533400"/>
            </a:xfrm>
            <a:prstGeom prst="rect">
              <a:avLst/>
            </a:prstGeom>
            <a:solidFill>
              <a:srgbClr val="EFE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69" name="Rectangle 143"/>
            <p:cNvSpPr>
              <a:spLocks noChangeArrowheads="1"/>
            </p:cNvSpPr>
            <p:nvPr/>
          </p:nvSpPr>
          <p:spPr bwMode="auto">
            <a:xfrm>
              <a:off x="1333500" y="4510088"/>
              <a:ext cx="30163" cy="533400"/>
            </a:xfrm>
            <a:prstGeom prst="rect">
              <a:avLst/>
            </a:prstGeom>
            <a:solidFill>
              <a:srgbClr val="EEDF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70" name="Rectangle 144"/>
            <p:cNvSpPr>
              <a:spLocks noChangeArrowheads="1"/>
            </p:cNvSpPr>
            <p:nvPr/>
          </p:nvSpPr>
          <p:spPr bwMode="auto">
            <a:xfrm>
              <a:off x="1363663" y="4510088"/>
              <a:ext cx="30163" cy="533400"/>
            </a:xfrm>
            <a:prstGeom prst="rect">
              <a:avLst/>
            </a:prstGeom>
            <a:solidFill>
              <a:srgbClr val="EDDE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71" name="Rectangle 145"/>
            <p:cNvSpPr>
              <a:spLocks noChangeArrowheads="1"/>
            </p:cNvSpPr>
            <p:nvPr/>
          </p:nvSpPr>
          <p:spPr bwMode="auto">
            <a:xfrm>
              <a:off x="1393825" y="4510088"/>
              <a:ext cx="38100" cy="533400"/>
            </a:xfrm>
            <a:prstGeom prst="rect">
              <a:avLst/>
            </a:prstGeom>
            <a:solidFill>
              <a:srgbClr val="ECDC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72" name="Rectangle 146"/>
            <p:cNvSpPr>
              <a:spLocks noChangeArrowheads="1"/>
            </p:cNvSpPr>
            <p:nvPr/>
          </p:nvSpPr>
          <p:spPr bwMode="auto">
            <a:xfrm>
              <a:off x="1431925" y="4510088"/>
              <a:ext cx="23813" cy="533400"/>
            </a:xfrm>
            <a:prstGeom prst="rect">
              <a:avLst/>
            </a:prstGeom>
            <a:solidFill>
              <a:srgbClr val="EBDA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73" name="Rectangle 147"/>
            <p:cNvSpPr>
              <a:spLocks noChangeArrowheads="1"/>
            </p:cNvSpPr>
            <p:nvPr/>
          </p:nvSpPr>
          <p:spPr bwMode="auto">
            <a:xfrm>
              <a:off x="1455738" y="4510088"/>
              <a:ext cx="30163" cy="533400"/>
            </a:xfrm>
            <a:prstGeom prst="rect">
              <a:avLst/>
            </a:prstGeom>
            <a:solidFill>
              <a:srgbClr val="EAD9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74" name="Rectangle 148"/>
            <p:cNvSpPr>
              <a:spLocks noChangeArrowheads="1"/>
            </p:cNvSpPr>
            <p:nvPr/>
          </p:nvSpPr>
          <p:spPr bwMode="auto">
            <a:xfrm>
              <a:off x="1485900" y="4510088"/>
              <a:ext cx="15875" cy="533400"/>
            </a:xfrm>
            <a:prstGeom prst="rect">
              <a:avLst/>
            </a:prstGeom>
            <a:solidFill>
              <a:srgbClr val="E8D7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75" name="Rectangle 149"/>
            <p:cNvSpPr>
              <a:spLocks noChangeArrowheads="1"/>
            </p:cNvSpPr>
            <p:nvPr/>
          </p:nvSpPr>
          <p:spPr bwMode="auto">
            <a:xfrm>
              <a:off x="419100" y="4510088"/>
              <a:ext cx="1082675" cy="533400"/>
            </a:xfrm>
            <a:prstGeom prst="rect">
              <a:avLst/>
            </a:prstGeom>
            <a:noFill/>
            <a:ln w="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676" name="Rectangle 150"/>
            <p:cNvSpPr>
              <a:spLocks noChangeArrowheads="1"/>
            </p:cNvSpPr>
            <p:nvPr/>
          </p:nvSpPr>
          <p:spPr bwMode="auto">
            <a:xfrm>
              <a:off x="754063" y="4578350"/>
              <a:ext cx="461052"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1" u="none" strike="noStrike" cap="none" normalizeH="0" baseline="0" smtClean="0">
                  <a:ln>
                    <a:noFill/>
                  </a:ln>
                  <a:solidFill>
                    <a:srgbClr val="000000"/>
                  </a:solidFill>
                  <a:effectLst/>
                  <a:latin typeface="Arial" pitchFamily="34" charset="0"/>
                  <a:cs typeface="Arial" pitchFamily="34" charset="0"/>
                </a:rPr>
                <a:t>Location</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677" name="Line 151"/>
            <p:cNvSpPr>
              <a:spLocks noChangeShapeType="1"/>
            </p:cNvSpPr>
            <p:nvPr/>
          </p:nvSpPr>
          <p:spPr bwMode="auto">
            <a:xfrm>
              <a:off x="419100" y="4738688"/>
              <a:ext cx="1082675" cy="0"/>
            </a:xfrm>
            <a:prstGeom prst="line">
              <a:avLst/>
            </a:prstGeom>
            <a:noFill/>
            <a:ln w="5"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678" name="Rectangle 152"/>
            <p:cNvSpPr>
              <a:spLocks noChangeArrowheads="1"/>
            </p:cNvSpPr>
            <p:nvPr/>
          </p:nvSpPr>
          <p:spPr bwMode="auto">
            <a:xfrm>
              <a:off x="457200" y="4768850"/>
              <a:ext cx="94221"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8B0000"/>
                  </a:solidFill>
                  <a:effectLst/>
                  <a:latin typeface="Arial" pitchFamily="34" charset="0"/>
                  <a:cs typeface="Arial" pitchFamily="34" charset="0"/>
                </a:rPr>
                <a:t>+ </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679" name="Rectangle 153"/>
            <p:cNvSpPr>
              <a:spLocks noChangeArrowheads="1"/>
            </p:cNvSpPr>
            <p:nvPr/>
          </p:nvSpPr>
          <p:spPr bwMode="auto">
            <a:xfrm>
              <a:off x="617538" y="4768850"/>
              <a:ext cx="851751"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8B0000"/>
                  </a:solidFill>
                  <a:effectLst/>
                  <a:latin typeface="Arial" pitchFamily="34" charset="0"/>
                  <a:cs typeface="Arial" pitchFamily="34" charset="0"/>
                </a:rPr>
                <a:t>shape  :geometry</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680" name="Rectangle 154"/>
            <p:cNvSpPr>
              <a:spLocks noChangeArrowheads="1"/>
            </p:cNvSpPr>
            <p:nvPr/>
          </p:nvSpPr>
          <p:spPr bwMode="auto">
            <a:xfrm>
              <a:off x="3908425" y="5859463"/>
              <a:ext cx="1044575" cy="365125"/>
            </a:xfrm>
            <a:prstGeom prst="rect">
              <a:avLst/>
            </a:prstGeom>
            <a:solidFill>
              <a:srgbClr val="C0BF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81" name="Rectangle 155"/>
            <p:cNvSpPr>
              <a:spLocks noChangeArrowheads="1"/>
            </p:cNvSpPr>
            <p:nvPr/>
          </p:nvSpPr>
          <p:spPr bwMode="auto">
            <a:xfrm>
              <a:off x="3908425" y="5859463"/>
              <a:ext cx="1044575" cy="365125"/>
            </a:xfrm>
            <a:prstGeom prst="rect">
              <a:avLst/>
            </a:prstGeom>
            <a:noFill/>
            <a:ln w="5" cap="sq">
              <a:solidFill>
                <a:srgbClr val="C0BF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682" name="Rectangle 156"/>
            <p:cNvSpPr>
              <a:spLocks noChangeArrowheads="1"/>
            </p:cNvSpPr>
            <p:nvPr/>
          </p:nvSpPr>
          <p:spPr bwMode="auto">
            <a:xfrm>
              <a:off x="3886200" y="5835650"/>
              <a:ext cx="549275" cy="366713"/>
            </a:xfrm>
            <a:prstGeom prst="rect">
              <a:avLst/>
            </a:prstGeom>
            <a:solidFill>
              <a:srgbClr val="FCF2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83" name="Rectangle 157"/>
            <p:cNvSpPr>
              <a:spLocks noChangeArrowheads="1"/>
            </p:cNvSpPr>
            <p:nvPr/>
          </p:nvSpPr>
          <p:spPr bwMode="auto">
            <a:xfrm>
              <a:off x="4435475" y="5835650"/>
              <a:ext cx="22225" cy="366713"/>
            </a:xfrm>
            <a:prstGeom prst="rect">
              <a:avLst/>
            </a:prstGeom>
            <a:solidFill>
              <a:srgbClr val="FBF1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84" name="Rectangle 158"/>
            <p:cNvSpPr>
              <a:spLocks noChangeArrowheads="1"/>
            </p:cNvSpPr>
            <p:nvPr/>
          </p:nvSpPr>
          <p:spPr bwMode="auto">
            <a:xfrm>
              <a:off x="4457700" y="5835650"/>
              <a:ext cx="30163" cy="366713"/>
            </a:xfrm>
            <a:prstGeom prst="rect">
              <a:avLst/>
            </a:prstGeom>
            <a:solidFill>
              <a:srgbClr val="FAF0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85" name="Rectangle 159"/>
            <p:cNvSpPr>
              <a:spLocks noChangeArrowheads="1"/>
            </p:cNvSpPr>
            <p:nvPr/>
          </p:nvSpPr>
          <p:spPr bwMode="auto">
            <a:xfrm>
              <a:off x="4487863" y="5835650"/>
              <a:ext cx="30163" cy="366713"/>
            </a:xfrm>
            <a:prstGeom prst="rect">
              <a:avLst/>
            </a:prstGeom>
            <a:solidFill>
              <a:srgbClr val="F9EE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86" name="Rectangle 160"/>
            <p:cNvSpPr>
              <a:spLocks noChangeArrowheads="1"/>
            </p:cNvSpPr>
            <p:nvPr/>
          </p:nvSpPr>
          <p:spPr bwMode="auto">
            <a:xfrm>
              <a:off x="4518025" y="5835650"/>
              <a:ext cx="31750" cy="366713"/>
            </a:xfrm>
            <a:prstGeom prst="rect">
              <a:avLst/>
            </a:prstGeom>
            <a:solidFill>
              <a:srgbClr val="F8EC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87" name="Rectangle 161"/>
            <p:cNvSpPr>
              <a:spLocks noChangeArrowheads="1"/>
            </p:cNvSpPr>
            <p:nvPr/>
          </p:nvSpPr>
          <p:spPr bwMode="auto">
            <a:xfrm>
              <a:off x="4549775" y="5835650"/>
              <a:ext cx="22225" cy="366713"/>
            </a:xfrm>
            <a:prstGeom prst="rect">
              <a:avLst/>
            </a:prstGeom>
            <a:solidFill>
              <a:srgbClr val="F7EB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88" name="Rectangle 162"/>
            <p:cNvSpPr>
              <a:spLocks noChangeArrowheads="1"/>
            </p:cNvSpPr>
            <p:nvPr/>
          </p:nvSpPr>
          <p:spPr bwMode="auto">
            <a:xfrm>
              <a:off x="4572000" y="5835650"/>
              <a:ext cx="30163" cy="366713"/>
            </a:xfrm>
            <a:prstGeom prst="rect">
              <a:avLst/>
            </a:prstGeom>
            <a:solidFill>
              <a:srgbClr val="F6E9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89" name="Rectangle 163"/>
            <p:cNvSpPr>
              <a:spLocks noChangeArrowheads="1"/>
            </p:cNvSpPr>
            <p:nvPr/>
          </p:nvSpPr>
          <p:spPr bwMode="auto">
            <a:xfrm>
              <a:off x="4602163" y="5835650"/>
              <a:ext cx="30163" cy="366713"/>
            </a:xfrm>
            <a:prstGeom prst="rect">
              <a:avLst/>
            </a:prstGeom>
            <a:solidFill>
              <a:srgbClr val="F5E8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90" name="Rectangle 164"/>
            <p:cNvSpPr>
              <a:spLocks noChangeArrowheads="1"/>
            </p:cNvSpPr>
            <p:nvPr/>
          </p:nvSpPr>
          <p:spPr bwMode="auto">
            <a:xfrm>
              <a:off x="4632325" y="5835650"/>
              <a:ext cx="31750" cy="366713"/>
            </a:xfrm>
            <a:prstGeom prst="rect">
              <a:avLst/>
            </a:prstGeom>
            <a:solidFill>
              <a:srgbClr val="F4E7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91" name="Rectangle 165"/>
            <p:cNvSpPr>
              <a:spLocks noChangeArrowheads="1"/>
            </p:cNvSpPr>
            <p:nvPr/>
          </p:nvSpPr>
          <p:spPr bwMode="auto">
            <a:xfrm>
              <a:off x="4664075" y="5835650"/>
              <a:ext cx="30163" cy="366713"/>
            </a:xfrm>
            <a:prstGeom prst="rect">
              <a:avLst/>
            </a:prstGeom>
            <a:solidFill>
              <a:srgbClr val="F2E5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92" name="Rectangle 166"/>
            <p:cNvSpPr>
              <a:spLocks noChangeArrowheads="1"/>
            </p:cNvSpPr>
            <p:nvPr/>
          </p:nvSpPr>
          <p:spPr bwMode="auto">
            <a:xfrm>
              <a:off x="4694238" y="5835650"/>
              <a:ext cx="22225" cy="366713"/>
            </a:xfrm>
            <a:prstGeom prst="rect">
              <a:avLst/>
            </a:prstGeom>
            <a:solidFill>
              <a:srgbClr val="F1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93" name="Rectangle 167"/>
            <p:cNvSpPr>
              <a:spLocks noChangeArrowheads="1"/>
            </p:cNvSpPr>
            <p:nvPr/>
          </p:nvSpPr>
          <p:spPr bwMode="auto">
            <a:xfrm>
              <a:off x="4716463" y="5835650"/>
              <a:ext cx="30163" cy="366713"/>
            </a:xfrm>
            <a:prstGeom prst="rect">
              <a:avLst/>
            </a:prstGeom>
            <a:solidFill>
              <a:srgbClr val="F1E2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94" name="Rectangle 168"/>
            <p:cNvSpPr>
              <a:spLocks noChangeArrowheads="1"/>
            </p:cNvSpPr>
            <p:nvPr/>
          </p:nvSpPr>
          <p:spPr bwMode="auto">
            <a:xfrm>
              <a:off x="4746625" y="5835650"/>
              <a:ext cx="23813" cy="366713"/>
            </a:xfrm>
            <a:prstGeom prst="rect">
              <a:avLst/>
            </a:prstGeom>
            <a:solidFill>
              <a:srgbClr val="EFE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95" name="Rectangle 169"/>
            <p:cNvSpPr>
              <a:spLocks noChangeArrowheads="1"/>
            </p:cNvSpPr>
            <p:nvPr/>
          </p:nvSpPr>
          <p:spPr bwMode="auto">
            <a:xfrm>
              <a:off x="4770438" y="5835650"/>
              <a:ext cx="30163" cy="366713"/>
            </a:xfrm>
            <a:prstGeom prst="rect">
              <a:avLst/>
            </a:prstGeom>
            <a:solidFill>
              <a:srgbClr val="EEDF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96" name="Rectangle 170"/>
            <p:cNvSpPr>
              <a:spLocks noChangeArrowheads="1"/>
            </p:cNvSpPr>
            <p:nvPr/>
          </p:nvSpPr>
          <p:spPr bwMode="auto">
            <a:xfrm>
              <a:off x="4800600" y="5835650"/>
              <a:ext cx="30163" cy="366713"/>
            </a:xfrm>
            <a:prstGeom prst="rect">
              <a:avLst/>
            </a:prstGeom>
            <a:solidFill>
              <a:srgbClr val="EDDE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97" name="Rectangle 171"/>
            <p:cNvSpPr>
              <a:spLocks noChangeArrowheads="1"/>
            </p:cNvSpPr>
            <p:nvPr/>
          </p:nvSpPr>
          <p:spPr bwMode="auto">
            <a:xfrm>
              <a:off x="4830763" y="5835650"/>
              <a:ext cx="30163" cy="366713"/>
            </a:xfrm>
            <a:prstGeom prst="rect">
              <a:avLst/>
            </a:prstGeom>
            <a:solidFill>
              <a:srgbClr val="ECDC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98" name="Rectangle 172"/>
            <p:cNvSpPr>
              <a:spLocks noChangeArrowheads="1"/>
            </p:cNvSpPr>
            <p:nvPr/>
          </p:nvSpPr>
          <p:spPr bwMode="auto">
            <a:xfrm>
              <a:off x="4860925" y="5835650"/>
              <a:ext cx="31750" cy="366713"/>
            </a:xfrm>
            <a:prstGeom prst="rect">
              <a:avLst/>
            </a:prstGeom>
            <a:solidFill>
              <a:srgbClr val="EBDA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99" name="Rectangle 173"/>
            <p:cNvSpPr>
              <a:spLocks noChangeArrowheads="1"/>
            </p:cNvSpPr>
            <p:nvPr/>
          </p:nvSpPr>
          <p:spPr bwMode="auto">
            <a:xfrm>
              <a:off x="4892675" y="5835650"/>
              <a:ext cx="22225" cy="366713"/>
            </a:xfrm>
            <a:prstGeom prst="rect">
              <a:avLst/>
            </a:prstGeom>
            <a:solidFill>
              <a:srgbClr val="EAD9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00" name="Rectangle 174"/>
            <p:cNvSpPr>
              <a:spLocks noChangeArrowheads="1"/>
            </p:cNvSpPr>
            <p:nvPr/>
          </p:nvSpPr>
          <p:spPr bwMode="auto">
            <a:xfrm>
              <a:off x="4914900" y="5835650"/>
              <a:ext cx="15875" cy="366713"/>
            </a:xfrm>
            <a:prstGeom prst="rect">
              <a:avLst/>
            </a:prstGeom>
            <a:solidFill>
              <a:srgbClr val="E8D7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01" name="Rectangle 175"/>
            <p:cNvSpPr>
              <a:spLocks noChangeArrowheads="1"/>
            </p:cNvSpPr>
            <p:nvPr/>
          </p:nvSpPr>
          <p:spPr bwMode="auto">
            <a:xfrm>
              <a:off x="3886200" y="5835650"/>
              <a:ext cx="1044575" cy="366713"/>
            </a:xfrm>
            <a:prstGeom prst="rect">
              <a:avLst/>
            </a:prstGeom>
            <a:noFill/>
            <a:ln w="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702" name="Rectangle 176"/>
            <p:cNvSpPr>
              <a:spLocks noChangeArrowheads="1"/>
            </p:cNvSpPr>
            <p:nvPr/>
          </p:nvSpPr>
          <p:spPr bwMode="auto">
            <a:xfrm>
              <a:off x="3953452" y="5903913"/>
              <a:ext cx="896977"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1" u="none" strike="noStrike" cap="none" normalizeH="0" baseline="0" dirty="0" err="1" smtClean="0">
                  <a:ln>
                    <a:noFill/>
                  </a:ln>
                  <a:solidFill>
                    <a:srgbClr val="000000"/>
                  </a:solidFill>
                  <a:effectLst/>
                  <a:latin typeface="Arial" pitchFamily="34" charset="0"/>
                  <a:cs typeface="Arial" pitchFamily="34" charset="0"/>
                </a:rPr>
                <a:t>SamplingFeature</a:t>
              </a:r>
              <a:endParaRPr kumimoji="0" lang="en-US" sz="1100" b="0" i="0" u="none" strike="noStrike" cap="none" normalizeH="0" baseline="0" dirty="0" smtClean="0">
                <a:ln>
                  <a:noFill/>
                </a:ln>
                <a:solidFill>
                  <a:schemeClr val="tx1"/>
                </a:solidFill>
                <a:effectLst/>
                <a:latin typeface="Arial" pitchFamily="34" charset="0"/>
                <a:cs typeface="Arial" pitchFamily="34" charset="0"/>
              </a:endParaRPr>
            </a:p>
          </p:txBody>
        </p:sp>
        <p:sp>
          <p:nvSpPr>
            <p:cNvPr id="2703" name="Line 177"/>
            <p:cNvSpPr>
              <a:spLocks noChangeShapeType="1"/>
            </p:cNvSpPr>
            <p:nvPr/>
          </p:nvSpPr>
          <p:spPr bwMode="auto">
            <a:xfrm>
              <a:off x="3886200" y="6064250"/>
              <a:ext cx="1044575" cy="0"/>
            </a:xfrm>
            <a:prstGeom prst="line">
              <a:avLst/>
            </a:prstGeom>
            <a:noFill/>
            <a:ln w="5"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704" name="Rectangle 178"/>
            <p:cNvSpPr>
              <a:spLocks noChangeArrowheads="1"/>
            </p:cNvSpPr>
            <p:nvPr/>
          </p:nvSpPr>
          <p:spPr bwMode="auto">
            <a:xfrm>
              <a:off x="1249363" y="5859463"/>
              <a:ext cx="1020763" cy="381000"/>
            </a:xfrm>
            <a:prstGeom prst="rect">
              <a:avLst/>
            </a:prstGeom>
            <a:solidFill>
              <a:srgbClr val="C0BF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05" name="Rectangle 179"/>
            <p:cNvSpPr>
              <a:spLocks noChangeArrowheads="1"/>
            </p:cNvSpPr>
            <p:nvPr/>
          </p:nvSpPr>
          <p:spPr bwMode="auto">
            <a:xfrm>
              <a:off x="1249363" y="5859463"/>
              <a:ext cx="1020763" cy="381000"/>
            </a:xfrm>
            <a:prstGeom prst="rect">
              <a:avLst/>
            </a:prstGeom>
            <a:noFill/>
            <a:ln w="5" cap="sq">
              <a:solidFill>
                <a:srgbClr val="C0BF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706" name="Rectangle 180"/>
            <p:cNvSpPr>
              <a:spLocks noChangeArrowheads="1"/>
            </p:cNvSpPr>
            <p:nvPr/>
          </p:nvSpPr>
          <p:spPr bwMode="auto">
            <a:xfrm>
              <a:off x="1227138" y="5835650"/>
              <a:ext cx="533400" cy="381000"/>
            </a:xfrm>
            <a:prstGeom prst="rect">
              <a:avLst/>
            </a:prstGeom>
            <a:solidFill>
              <a:srgbClr val="FCF2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07" name="Rectangle 181"/>
            <p:cNvSpPr>
              <a:spLocks noChangeArrowheads="1"/>
            </p:cNvSpPr>
            <p:nvPr/>
          </p:nvSpPr>
          <p:spPr bwMode="auto">
            <a:xfrm>
              <a:off x="1760538" y="5835650"/>
              <a:ext cx="22225" cy="381000"/>
            </a:xfrm>
            <a:prstGeom prst="rect">
              <a:avLst/>
            </a:prstGeom>
            <a:solidFill>
              <a:srgbClr val="FBF1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08" name="Rectangle 182"/>
            <p:cNvSpPr>
              <a:spLocks noChangeArrowheads="1"/>
            </p:cNvSpPr>
            <p:nvPr/>
          </p:nvSpPr>
          <p:spPr bwMode="auto">
            <a:xfrm>
              <a:off x="1782763" y="5835650"/>
              <a:ext cx="30163" cy="381000"/>
            </a:xfrm>
            <a:prstGeom prst="rect">
              <a:avLst/>
            </a:prstGeom>
            <a:solidFill>
              <a:srgbClr val="FBF0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09" name="Rectangle 183"/>
            <p:cNvSpPr>
              <a:spLocks noChangeArrowheads="1"/>
            </p:cNvSpPr>
            <p:nvPr/>
          </p:nvSpPr>
          <p:spPr bwMode="auto">
            <a:xfrm>
              <a:off x="1812925" y="5835650"/>
              <a:ext cx="31750" cy="381000"/>
            </a:xfrm>
            <a:prstGeom prst="rect">
              <a:avLst/>
            </a:prstGeom>
            <a:solidFill>
              <a:srgbClr val="F9EE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10" name="Rectangle 184"/>
            <p:cNvSpPr>
              <a:spLocks noChangeArrowheads="1"/>
            </p:cNvSpPr>
            <p:nvPr/>
          </p:nvSpPr>
          <p:spPr bwMode="auto">
            <a:xfrm>
              <a:off x="1844675" y="5835650"/>
              <a:ext cx="30163" cy="381000"/>
            </a:xfrm>
            <a:prstGeom prst="rect">
              <a:avLst/>
            </a:prstGeom>
            <a:solidFill>
              <a:srgbClr val="F8EC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11" name="Rectangle 185"/>
            <p:cNvSpPr>
              <a:spLocks noChangeArrowheads="1"/>
            </p:cNvSpPr>
            <p:nvPr/>
          </p:nvSpPr>
          <p:spPr bwMode="auto">
            <a:xfrm>
              <a:off x="1874838" y="5835650"/>
              <a:ext cx="22225" cy="381000"/>
            </a:xfrm>
            <a:prstGeom prst="rect">
              <a:avLst/>
            </a:prstGeom>
            <a:solidFill>
              <a:srgbClr val="F7EB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12" name="Rectangle 186"/>
            <p:cNvSpPr>
              <a:spLocks noChangeArrowheads="1"/>
            </p:cNvSpPr>
            <p:nvPr/>
          </p:nvSpPr>
          <p:spPr bwMode="auto">
            <a:xfrm>
              <a:off x="1897063" y="5835650"/>
              <a:ext cx="30163" cy="381000"/>
            </a:xfrm>
            <a:prstGeom prst="rect">
              <a:avLst/>
            </a:prstGeom>
            <a:solidFill>
              <a:srgbClr val="F6E9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13" name="Rectangle 187"/>
            <p:cNvSpPr>
              <a:spLocks noChangeArrowheads="1"/>
            </p:cNvSpPr>
            <p:nvPr/>
          </p:nvSpPr>
          <p:spPr bwMode="auto">
            <a:xfrm>
              <a:off x="1927225" y="5835650"/>
              <a:ext cx="31750" cy="381000"/>
            </a:xfrm>
            <a:prstGeom prst="rect">
              <a:avLst/>
            </a:prstGeom>
            <a:solidFill>
              <a:srgbClr val="F5E8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14" name="Rectangle 188"/>
            <p:cNvSpPr>
              <a:spLocks noChangeArrowheads="1"/>
            </p:cNvSpPr>
            <p:nvPr/>
          </p:nvSpPr>
          <p:spPr bwMode="auto">
            <a:xfrm>
              <a:off x="1958975" y="5835650"/>
              <a:ext cx="30163" cy="381000"/>
            </a:xfrm>
            <a:prstGeom prst="rect">
              <a:avLst/>
            </a:prstGeom>
            <a:solidFill>
              <a:srgbClr val="F4E7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15" name="Rectangle 189"/>
            <p:cNvSpPr>
              <a:spLocks noChangeArrowheads="1"/>
            </p:cNvSpPr>
            <p:nvPr/>
          </p:nvSpPr>
          <p:spPr bwMode="auto">
            <a:xfrm>
              <a:off x="1989138" y="5835650"/>
              <a:ext cx="30163" cy="381000"/>
            </a:xfrm>
            <a:prstGeom prst="rect">
              <a:avLst/>
            </a:prstGeom>
            <a:solidFill>
              <a:srgbClr val="F2E5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16" name="Rectangle 190"/>
            <p:cNvSpPr>
              <a:spLocks noChangeArrowheads="1"/>
            </p:cNvSpPr>
            <p:nvPr/>
          </p:nvSpPr>
          <p:spPr bwMode="auto">
            <a:xfrm>
              <a:off x="2019300" y="5835650"/>
              <a:ext cx="22225" cy="381000"/>
            </a:xfrm>
            <a:prstGeom prst="rect">
              <a:avLst/>
            </a:prstGeom>
            <a:solidFill>
              <a:srgbClr val="F1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17" name="Rectangle 191"/>
            <p:cNvSpPr>
              <a:spLocks noChangeArrowheads="1"/>
            </p:cNvSpPr>
            <p:nvPr/>
          </p:nvSpPr>
          <p:spPr bwMode="auto">
            <a:xfrm>
              <a:off x="2041525" y="5835650"/>
              <a:ext cx="23813" cy="381000"/>
            </a:xfrm>
            <a:prstGeom prst="rect">
              <a:avLst/>
            </a:prstGeom>
            <a:solidFill>
              <a:srgbClr val="F0E2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18" name="Rectangle 192"/>
            <p:cNvSpPr>
              <a:spLocks noChangeArrowheads="1"/>
            </p:cNvSpPr>
            <p:nvPr/>
          </p:nvSpPr>
          <p:spPr bwMode="auto">
            <a:xfrm>
              <a:off x="2065338" y="5835650"/>
              <a:ext cx="30163" cy="381000"/>
            </a:xfrm>
            <a:prstGeom prst="rect">
              <a:avLst/>
            </a:prstGeom>
            <a:solidFill>
              <a:srgbClr val="F0E1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19" name="Rectangle 193"/>
            <p:cNvSpPr>
              <a:spLocks noChangeArrowheads="1"/>
            </p:cNvSpPr>
            <p:nvPr/>
          </p:nvSpPr>
          <p:spPr bwMode="auto">
            <a:xfrm>
              <a:off x="2095500" y="5835650"/>
              <a:ext cx="22225" cy="381000"/>
            </a:xfrm>
            <a:prstGeom prst="rect">
              <a:avLst/>
            </a:prstGeom>
            <a:solidFill>
              <a:srgbClr val="EEDF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20" name="Rectangle 194"/>
            <p:cNvSpPr>
              <a:spLocks noChangeArrowheads="1"/>
            </p:cNvSpPr>
            <p:nvPr/>
          </p:nvSpPr>
          <p:spPr bwMode="auto">
            <a:xfrm>
              <a:off x="2117725" y="5835650"/>
              <a:ext cx="31750" cy="381000"/>
            </a:xfrm>
            <a:prstGeom prst="rect">
              <a:avLst/>
            </a:prstGeom>
            <a:solidFill>
              <a:srgbClr val="EDDE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21" name="Rectangle 195"/>
            <p:cNvSpPr>
              <a:spLocks noChangeArrowheads="1"/>
            </p:cNvSpPr>
            <p:nvPr/>
          </p:nvSpPr>
          <p:spPr bwMode="auto">
            <a:xfrm>
              <a:off x="2149475" y="5835650"/>
              <a:ext cx="30163" cy="381000"/>
            </a:xfrm>
            <a:prstGeom prst="rect">
              <a:avLst/>
            </a:prstGeom>
            <a:solidFill>
              <a:srgbClr val="ECDC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22" name="Rectangle 196"/>
            <p:cNvSpPr>
              <a:spLocks noChangeArrowheads="1"/>
            </p:cNvSpPr>
            <p:nvPr/>
          </p:nvSpPr>
          <p:spPr bwMode="auto">
            <a:xfrm>
              <a:off x="2179638" y="5835650"/>
              <a:ext cx="30163" cy="381000"/>
            </a:xfrm>
            <a:prstGeom prst="rect">
              <a:avLst/>
            </a:prstGeom>
            <a:solidFill>
              <a:srgbClr val="EBDA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23" name="Rectangle 197"/>
            <p:cNvSpPr>
              <a:spLocks noChangeArrowheads="1"/>
            </p:cNvSpPr>
            <p:nvPr/>
          </p:nvSpPr>
          <p:spPr bwMode="auto">
            <a:xfrm>
              <a:off x="2209800" y="5835650"/>
              <a:ext cx="22225" cy="381000"/>
            </a:xfrm>
            <a:prstGeom prst="rect">
              <a:avLst/>
            </a:prstGeom>
            <a:solidFill>
              <a:srgbClr val="EAD9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24" name="Rectangle 198"/>
            <p:cNvSpPr>
              <a:spLocks noChangeArrowheads="1"/>
            </p:cNvSpPr>
            <p:nvPr/>
          </p:nvSpPr>
          <p:spPr bwMode="auto">
            <a:xfrm>
              <a:off x="2232025" y="5835650"/>
              <a:ext cx="15875" cy="381000"/>
            </a:xfrm>
            <a:prstGeom prst="rect">
              <a:avLst/>
            </a:prstGeom>
            <a:solidFill>
              <a:srgbClr val="E8D7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25" name="Rectangle 199"/>
            <p:cNvSpPr>
              <a:spLocks noChangeArrowheads="1"/>
            </p:cNvSpPr>
            <p:nvPr/>
          </p:nvSpPr>
          <p:spPr bwMode="auto">
            <a:xfrm>
              <a:off x="1227138" y="5835650"/>
              <a:ext cx="1020763" cy="381000"/>
            </a:xfrm>
            <a:prstGeom prst="rect">
              <a:avLst/>
            </a:prstGeom>
            <a:noFill/>
            <a:ln w="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726" name="Rectangle 200"/>
            <p:cNvSpPr>
              <a:spLocks noChangeArrowheads="1"/>
            </p:cNvSpPr>
            <p:nvPr/>
          </p:nvSpPr>
          <p:spPr bwMode="auto">
            <a:xfrm>
              <a:off x="1349375" y="5903913"/>
              <a:ext cx="871851"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1" u="none" strike="noStrike" cap="none" normalizeH="0" baseline="0" smtClean="0">
                  <a:ln>
                    <a:noFill/>
                  </a:ln>
                  <a:solidFill>
                    <a:srgbClr val="000000"/>
                  </a:solidFill>
                  <a:effectLst/>
                  <a:latin typeface="Arial" pitchFamily="34" charset="0"/>
                  <a:cs typeface="Arial" pitchFamily="34" charset="0"/>
                </a:rPr>
                <a:t>GeologicFeature</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727" name="Line 201"/>
            <p:cNvSpPr>
              <a:spLocks noChangeShapeType="1"/>
            </p:cNvSpPr>
            <p:nvPr/>
          </p:nvSpPr>
          <p:spPr bwMode="auto">
            <a:xfrm>
              <a:off x="1227138" y="6064250"/>
              <a:ext cx="1020763" cy="0"/>
            </a:xfrm>
            <a:prstGeom prst="line">
              <a:avLst/>
            </a:prstGeom>
            <a:noFill/>
            <a:ln w="5"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728" name="Rectangle 202"/>
            <p:cNvSpPr>
              <a:spLocks noChangeArrowheads="1"/>
            </p:cNvSpPr>
            <p:nvPr/>
          </p:nvSpPr>
          <p:spPr bwMode="auto">
            <a:xfrm>
              <a:off x="2743200" y="5859463"/>
              <a:ext cx="762000" cy="365125"/>
            </a:xfrm>
            <a:prstGeom prst="rect">
              <a:avLst/>
            </a:prstGeom>
            <a:solidFill>
              <a:srgbClr val="C0BF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29" name="Rectangle 203"/>
            <p:cNvSpPr>
              <a:spLocks noChangeArrowheads="1"/>
            </p:cNvSpPr>
            <p:nvPr/>
          </p:nvSpPr>
          <p:spPr bwMode="auto">
            <a:xfrm>
              <a:off x="2743200" y="5859463"/>
              <a:ext cx="762000" cy="365125"/>
            </a:xfrm>
            <a:prstGeom prst="rect">
              <a:avLst/>
            </a:prstGeom>
            <a:noFill/>
            <a:ln w="5" cap="sq">
              <a:solidFill>
                <a:srgbClr val="C0BF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730" name="Rectangle 204"/>
            <p:cNvSpPr>
              <a:spLocks noChangeArrowheads="1"/>
            </p:cNvSpPr>
            <p:nvPr/>
          </p:nvSpPr>
          <p:spPr bwMode="auto">
            <a:xfrm>
              <a:off x="2720975" y="5835650"/>
              <a:ext cx="387350" cy="366713"/>
            </a:xfrm>
            <a:prstGeom prst="rect">
              <a:avLst/>
            </a:prstGeom>
            <a:solidFill>
              <a:srgbClr val="FCF2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31" name="Rectangle 205"/>
            <p:cNvSpPr>
              <a:spLocks noChangeArrowheads="1"/>
            </p:cNvSpPr>
            <p:nvPr/>
          </p:nvSpPr>
          <p:spPr bwMode="auto">
            <a:xfrm>
              <a:off x="3108325" y="5835650"/>
              <a:ext cx="7938" cy="366713"/>
            </a:xfrm>
            <a:prstGeom prst="rect">
              <a:avLst/>
            </a:prstGeom>
            <a:solidFill>
              <a:srgbClr val="FCF2E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32" name="Rectangle 207"/>
            <p:cNvSpPr>
              <a:spLocks noChangeArrowheads="1"/>
            </p:cNvSpPr>
            <p:nvPr/>
          </p:nvSpPr>
          <p:spPr bwMode="auto">
            <a:xfrm>
              <a:off x="3116263" y="5835651"/>
              <a:ext cx="15875" cy="366713"/>
            </a:xfrm>
            <a:prstGeom prst="rect">
              <a:avLst/>
            </a:prstGeom>
            <a:solidFill>
              <a:srgbClr val="FBF1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33" name="Rectangle 208"/>
            <p:cNvSpPr>
              <a:spLocks noChangeArrowheads="1"/>
            </p:cNvSpPr>
            <p:nvPr/>
          </p:nvSpPr>
          <p:spPr bwMode="auto">
            <a:xfrm>
              <a:off x="3132138" y="5835651"/>
              <a:ext cx="7938" cy="366713"/>
            </a:xfrm>
            <a:prstGeom prst="rect">
              <a:avLst/>
            </a:prstGeom>
            <a:solidFill>
              <a:srgbClr val="FBF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34" name="Rectangle 209"/>
            <p:cNvSpPr>
              <a:spLocks noChangeArrowheads="1"/>
            </p:cNvSpPr>
            <p:nvPr/>
          </p:nvSpPr>
          <p:spPr bwMode="auto">
            <a:xfrm>
              <a:off x="3140075" y="5835651"/>
              <a:ext cx="6350" cy="366713"/>
            </a:xfrm>
            <a:prstGeom prst="rect">
              <a:avLst/>
            </a:prstGeom>
            <a:solidFill>
              <a:srgbClr val="FAF0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35" name="Rectangle 210"/>
            <p:cNvSpPr>
              <a:spLocks noChangeArrowheads="1"/>
            </p:cNvSpPr>
            <p:nvPr/>
          </p:nvSpPr>
          <p:spPr bwMode="auto">
            <a:xfrm>
              <a:off x="3146425" y="5835651"/>
              <a:ext cx="15875" cy="366713"/>
            </a:xfrm>
            <a:prstGeom prst="rect">
              <a:avLst/>
            </a:prstGeom>
            <a:solidFill>
              <a:srgbClr val="FAEFD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36" name="Rectangle 211"/>
            <p:cNvSpPr>
              <a:spLocks noChangeArrowheads="1"/>
            </p:cNvSpPr>
            <p:nvPr/>
          </p:nvSpPr>
          <p:spPr bwMode="auto">
            <a:xfrm>
              <a:off x="3162300" y="5835651"/>
              <a:ext cx="7938" cy="366713"/>
            </a:xfrm>
            <a:prstGeom prst="rect">
              <a:avLst/>
            </a:prstGeom>
            <a:solidFill>
              <a:srgbClr val="F9EE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37" name="Rectangle 212"/>
            <p:cNvSpPr>
              <a:spLocks noChangeArrowheads="1"/>
            </p:cNvSpPr>
            <p:nvPr/>
          </p:nvSpPr>
          <p:spPr bwMode="auto">
            <a:xfrm>
              <a:off x="3170238" y="5835651"/>
              <a:ext cx="7938" cy="366713"/>
            </a:xfrm>
            <a:prstGeom prst="rect">
              <a:avLst/>
            </a:prstGeom>
            <a:solidFill>
              <a:srgbClr val="F9E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38" name="Rectangle 213"/>
            <p:cNvSpPr>
              <a:spLocks noChangeArrowheads="1"/>
            </p:cNvSpPr>
            <p:nvPr/>
          </p:nvSpPr>
          <p:spPr bwMode="auto">
            <a:xfrm>
              <a:off x="3178175" y="5835651"/>
              <a:ext cx="6350" cy="366713"/>
            </a:xfrm>
            <a:prstGeom prst="rect">
              <a:avLst/>
            </a:prstGeom>
            <a:solidFill>
              <a:srgbClr val="F8E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39" name="Rectangle 214"/>
            <p:cNvSpPr>
              <a:spLocks noChangeArrowheads="1"/>
            </p:cNvSpPr>
            <p:nvPr/>
          </p:nvSpPr>
          <p:spPr bwMode="auto">
            <a:xfrm>
              <a:off x="3184525" y="5835651"/>
              <a:ext cx="7938" cy="366713"/>
            </a:xfrm>
            <a:prstGeom prst="rect">
              <a:avLst/>
            </a:prstGeom>
            <a:solidFill>
              <a:srgbClr val="F8EC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40" name="Rectangle 215"/>
            <p:cNvSpPr>
              <a:spLocks noChangeArrowheads="1"/>
            </p:cNvSpPr>
            <p:nvPr/>
          </p:nvSpPr>
          <p:spPr bwMode="auto">
            <a:xfrm>
              <a:off x="3192463" y="5835651"/>
              <a:ext cx="15875" cy="366713"/>
            </a:xfrm>
            <a:prstGeom prst="rect">
              <a:avLst/>
            </a:prstGeom>
            <a:solidFill>
              <a:srgbClr val="F7EB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41" name="Rectangle 216"/>
            <p:cNvSpPr>
              <a:spLocks noChangeArrowheads="1"/>
            </p:cNvSpPr>
            <p:nvPr/>
          </p:nvSpPr>
          <p:spPr bwMode="auto">
            <a:xfrm>
              <a:off x="3208338" y="5835651"/>
              <a:ext cx="7938" cy="366713"/>
            </a:xfrm>
            <a:prstGeom prst="rect">
              <a:avLst/>
            </a:prstGeom>
            <a:solidFill>
              <a:srgbClr val="F7EA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42" name="Rectangle 217"/>
            <p:cNvSpPr>
              <a:spLocks noChangeArrowheads="1"/>
            </p:cNvSpPr>
            <p:nvPr/>
          </p:nvSpPr>
          <p:spPr bwMode="auto">
            <a:xfrm>
              <a:off x="3216275" y="5835651"/>
              <a:ext cx="6350" cy="366713"/>
            </a:xfrm>
            <a:prstGeom prst="rect">
              <a:avLst/>
            </a:prstGeom>
            <a:solidFill>
              <a:srgbClr val="F6EA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43" name="Rectangle 218"/>
            <p:cNvSpPr>
              <a:spLocks noChangeArrowheads="1"/>
            </p:cNvSpPr>
            <p:nvPr/>
          </p:nvSpPr>
          <p:spPr bwMode="auto">
            <a:xfrm>
              <a:off x="3222625" y="5835651"/>
              <a:ext cx="7938" cy="366713"/>
            </a:xfrm>
            <a:prstGeom prst="rect">
              <a:avLst/>
            </a:prstGeom>
            <a:solidFill>
              <a:srgbClr val="F6E9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44" name="Rectangle 219"/>
            <p:cNvSpPr>
              <a:spLocks noChangeArrowheads="1"/>
            </p:cNvSpPr>
            <p:nvPr/>
          </p:nvSpPr>
          <p:spPr bwMode="auto">
            <a:xfrm>
              <a:off x="3230563" y="5835651"/>
              <a:ext cx="7938" cy="366713"/>
            </a:xfrm>
            <a:prstGeom prst="rect">
              <a:avLst/>
            </a:prstGeom>
            <a:solidFill>
              <a:srgbClr val="F6E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45" name="Rectangle 220"/>
            <p:cNvSpPr>
              <a:spLocks noChangeArrowheads="1"/>
            </p:cNvSpPr>
            <p:nvPr/>
          </p:nvSpPr>
          <p:spPr bwMode="auto">
            <a:xfrm>
              <a:off x="3238500" y="5835651"/>
              <a:ext cx="7938" cy="366713"/>
            </a:xfrm>
            <a:prstGeom prst="rect">
              <a:avLst/>
            </a:prstGeom>
            <a:solidFill>
              <a:srgbClr val="F5E8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46" name="Rectangle 221"/>
            <p:cNvSpPr>
              <a:spLocks noChangeArrowheads="1"/>
            </p:cNvSpPr>
            <p:nvPr/>
          </p:nvSpPr>
          <p:spPr bwMode="auto">
            <a:xfrm>
              <a:off x="3246438" y="5835651"/>
              <a:ext cx="7938" cy="366713"/>
            </a:xfrm>
            <a:prstGeom prst="rect">
              <a:avLst/>
            </a:prstGeom>
            <a:solidFill>
              <a:srgbClr val="F5E8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47" name="Rectangle 222"/>
            <p:cNvSpPr>
              <a:spLocks noChangeArrowheads="1"/>
            </p:cNvSpPr>
            <p:nvPr/>
          </p:nvSpPr>
          <p:spPr bwMode="auto">
            <a:xfrm>
              <a:off x="3254375" y="5835651"/>
              <a:ext cx="14288" cy="366713"/>
            </a:xfrm>
            <a:prstGeom prst="rect">
              <a:avLst/>
            </a:prstGeom>
            <a:solidFill>
              <a:srgbClr val="F4E7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48" name="Rectangle 223"/>
            <p:cNvSpPr>
              <a:spLocks noChangeArrowheads="1"/>
            </p:cNvSpPr>
            <p:nvPr/>
          </p:nvSpPr>
          <p:spPr bwMode="auto">
            <a:xfrm>
              <a:off x="3268663" y="5835651"/>
              <a:ext cx="7938" cy="366713"/>
            </a:xfrm>
            <a:prstGeom prst="rect">
              <a:avLst/>
            </a:prstGeom>
            <a:solidFill>
              <a:srgbClr val="F3E6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49" name="Rectangle 224"/>
            <p:cNvSpPr>
              <a:spLocks noChangeArrowheads="1"/>
            </p:cNvSpPr>
            <p:nvPr/>
          </p:nvSpPr>
          <p:spPr bwMode="auto">
            <a:xfrm>
              <a:off x="3276600" y="5835651"/>
              <a:ext cx="7938" cy="366713"/>
            </a:xfrm>
            <a:prstGeom prst="rect">
              <a:avLst/>
            </a:prstGeom>
            <a:solidFill>
              <a:srgbClr val="F3E6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50" name="Rectangle 225"/>
            <p:cNvSpPr>
              <a:spLocks noChangeArrowheads="1"/>
            </p:cNvSpPr>
            <p:nvPr/>
          </p:nvSpPr>
          <p:spPr bwMode="auto">
            <a:xfrm>
              <a:off x="3284538" y="5835651"/>
              <a:ext cx="7938" cy="366713"/>
            </a:xfrm>
            <a:prstGeom prst="rect">
              <a:avLst/>
            </a:prstGeom>
            <a:solidFill>
              <a:srgbClr val="F2E5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51" name="Rectangle 226"/>
            <p:cNvSpPr>
              <a:spLocks noChangeArrowheads="1"/>
            </p:cNvSpPr>
            <p:nvPr/>
          </p:nvSpPr>
          <p:spPr bwMode="auto">
            <a:xfrm>
              <a:off x="3292475" y="5835651"/>
              <a:ext cx="6350" cy="366713"/>
            </a:xfrm>
            <a:prstGeom prst="rect">
              <a:avLst/>
            </a:prstGeom>
            <a:solidFill>
              <a:srgbClr val="F2E5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52" name="Rectangle 227"/>
            <p:cNvSpPr>
              <a:spLocks noChangeArrowheads="1"/>
            </p:cNvSpPr>
            <p:nvPr/>
          </p:nvSpPr>
          <p:spPr bwMode="auto">
            <a:xfrm>
              <a:off x="3298825" y="5835651"/>
              <a:ext cx="7938" cy="366713"/>
            </a:xfrm>
            <a:prstGeom prst="rect">
              <a:avLst/>
            </a:prstGeom>
            <a:solidFill>
              <a:srgbClr val="F2E4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53" name="Rectangle 228"/>
            <p:cNvSpPr>
              <a:spLocks noChangeArrowheads="1"/>
            </p:cNvSpPr>
            <p:nvPr/>
          </p:nvSpPr>
          <p:spPr bwMode="auto">
            <a:xfrm>
              <a:off x="3306763" y="5835651"/>
              <a:ext cx="7938" cy="366713"/>
            </a:xfrm>
            <a:prstGeom prst="rect">
              <a:avLst/>
            </a:prstGeom>
            <a:solidFill>
              <a:srgbClr val="F1E4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54" name="Rectangle 229"/>
            <p:cNvSpPr>
              <a:spLocks noChangeArrowheads="1"/>
            </p:cNvSpPr>
            <p:nvPr/>
          </p:nvSpPr>
          <p:spPr bwMode="auto">
            <a:xfrm>
              <a:off x="3314700" y="5835651"/>
              <a:ext cx="7938" cy="366713"/>
            </a:xfrm>
            <a:prstGeom prst="rect">
              <a:avLst/>
            </a:prstGeom>
            <a:solidFill>
              <a:srgbClr val="F1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55" name="Rectangle 230"/>
            <p:cNvSpPr>
              <a:spLocks noChangeArrowheads="1"/>
            </p:cNvSpPr>
            <p:nvPr/>
          </p:nvSpPr>
          <p:spPr bwMode="auto">
            <a:xfrm>
              <a:off x="3322638" y="5835651"/>
              <a:ext cx="7938" cy="366713"/>
            </a:xfrm>
            <a:prstGeom prst="rect">
              <a:avLst/>
            </a:prstGeom>
            <a:solidFill>
              <a:srgbClr val="F1E2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56" name="Rectangle 231"/>
            <p:cNvSpPr>
              <a:spLocks noChangeArrowheads="1"/>
            </p:cNvSpPr>
            <p:nvPr/>
          </p:nvSpPr>
          <p:spPr bwMode="auto">
            <a:xfrm>
              <a:off x="3330575" y="5835651"/>
              <a:ext cx="6350" cy="366713"/>
            </a:xfrm>
            <a:prstGeom prst="rect">
              <a:avLst/>
            </a:prstGeom>
            <a:solidFill>
              <a:srgbClr val="F0E2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57" name="Rectangle 232"/>
            <p:cNvSpPr>
              <a:spLocks noChangeArrowheads="1"/>
            </p:cNvSpPr>
            <p:nvPr/>
          </p:nvSpPr>
          <p:spPr bwMode="auto">
            <a:xfrm>
              <a:off x="3336925" y="5835651"/>
              <a:ext cx="7938" cy="366713"/>
            </a:xfrm>
            <a:prstGeom prst="rect">
              <a:avLst/>
            </a:prstGeom>
            <a:solidFill>
              <a:srgbClr val="F0E1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58" name="Rectangle 233"/>
            <p:cNvSpPr>
              <a:spLocks noChangeArrowheads="1"/>
            </p:cNvSpPr>
            <p:nvPr/>
          </p:nvSpPr>
          <p:spPr bwMode="auto">
            <a:xfrm>
              <a:off x="3344863" y="5835651"/>
              <a:ext cx="7938" cy="366713"/>
            </a:xfrm>
            <a:prstGeom prst="rect">
              <a:avLst/>
            </a:prstGeom>
            <a:solidFill>
              <a:srgbClr val="F0E1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59" name="Rectangle 234"/>
            <p:cNvSpPr>
              <a:spLocks noChangeArrowheads="1"/>
            </p:cNvSpPr>
            <p:nvPr/>
          </p:nvSpPr>
          <p:spPr bwMode="auto">
            <a:xfrm>
              <a:off x="3352800" y="5835651"/>
              <a:ext cx="7938" cy="366713"/>
            </a:xfrm>
            <a:prstGeom prst="rect">
              <a:avLst/>
            </a:prstGeom>
            <a:solidFill>
              <a:srgbClr val="EFE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60" name="Rectangle 235"/>
            <p:cNvSpPr>
              <a:spLocks noChangeArrowheads="1"/>
            </p:cNvSpPr>
            <p:nvPr/>
          </p:nvSpPr>
          <p:spPr bwMode="auto">
            <a:xfrm>
              <a:off x="3360738" y="5835651"/>
              <a:ext cx="7938" cy="366713"/>
            </a:xfrm>
            <a:prstGeom prst="rect">
              <a:avLst/>
            </a:prstGeom>
            <a:solidFill>
              <a:srgbClr val="EFE0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61" name="Rectangle 236"/>
            <p:cNvSpPr>
              <a:spLocks noChangeArrowheads="1"/>
            </p:cNvSpPr>
            <p:nvPr/>
          </p:nvSpPr>
          <p:spPr bwMode="auto">
            <a:xfrm>
              <a:off x="3368675" y="5835651"/>
              <a:ext cx="6350" cy="366713"/>
            </a:xfrm>
            <a:prstGeom prst="rect">
              <a:avLst/>
            </a:prstGeom>
            <a:solidFill>
              <a:srgbClr val="EEDF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62" name="Rectangle 237"/>
            <p:cNvSpPr>
              <a:spLocks noChangeArrowheads="1"/>
            </p:cNvSpPr>
            <p:nvPr/>
          </p:nvSpPr>
          <p:spPr bwMode="auto">
            <a:xfrm>
              <a:off x="3375025" y="5835651"/>
              <a:ext cx="7938" cy="366713"/>
            </a:xfrm>
            <a:prstGeom prst="rect">
              <a:avLst/>
            </a:prstGeom>
            <a:solidFill>
              <a:srgbClr val="EEDF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63" name="Rectangle 238"/>
            <p:cNvSpPr>
              <a:spLocks noChangeArrowheads="1"/>
            </p:cNvSpPr>
            <p:nvPr/>
          </p:nvSpPr>
          <p:spPr bwMode="auto">
            <a:xfrm>
              <a:off x="3382963" y="5835651"/>
              <a:ext cx="15875" cy="366713"/>
            </a:xfrm>
            <a:prstGeom prst="rect">
              <a:avLst/>
            </a:prstGeom>
            <a:solidFill>
              <a:srgbClr val="EDDE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64" name="Rectangle 239"/>
            <p:cNvSpPr>
              <a:spLocks noChangeArrowheads="1"/>
            </p:cNvSpPr>
            <p:nvPr/>
          </p:nvSpPr>
          <p:spPr bwMode="auto">
            <a:xfrm>
              <a:off x="3398838" y="5835651"/>
              <a:ext cx="7938" cy="366713"/>
            </a:xfrm>
            <a:prstGeom prst="rect">
              <a:avLst/>
            </a:prstGeom>
            <a:solidFill>
              <a:srgbClr val="EDDD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65" name="Rectangle 240"/>
            <p:cNvSpPr>
              <a:spLocks noChangeArrowheads="1"/>
            </p:cNvSpPr>
            <p:nvPr/>
          </p:nvSpPr>
          <p:spPr bwMode="auto">
            <a:xfrm>
              <a:off x="3406775" y="5835651"/>
              <a:ext cx="14288" cy="366713"/>
            </a:xfrm>
            <a:prstGeom prst="rect">
              <a:avLst/>
            </a:prstGeom>
            <a:solidFill>
              <a:srgbClr val="ECDC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66" name="Rectangle 241"/>
            <p:cNvSpPr>
              <a:spLocks noChangeArrowheads="1"/>
            </p:cNvSpPr>
            <p:nvPr/>
          </p:nvSpPr>
          <p:spPr bwMode="auto">
            <a:xfrm>
              <a:off x="3421063" y="5835651"/>
              <a:ext cx="7938" cy="366713"/>
            </a:xfrm>
            <a:prstGeom prst="rect">
              <a:avLst/>
            </a:prstGeom>
            <a:solidFill>
              <a:srgbClr val="ECDB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67" name="Rectangle 242"/>
            <p:cNvSpPr>
              <a:spLocks noChangeArrowheads="1"/>
            </p:cNvSpPr>
            <p:nvPr/>
          </p:nvSpPr>
          <p:spPr bwMode="auto">
            <a:xfrm>
              <a:off x="3429000" y="5835651"/>
              <a:ext cx="15875" cy="366713"/>
            </a:xfrm>
            <a:prstGeom prst="rect">
              <a:avLst/>
            </a:prstGeom>
            <a:solidFill>
              <a:srgbClr val="EBDA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68" name="Rectangle 243"/>
            <p:cNvSpPr>
              <a:spLocks noChangeArrowheads="1"/>
            </p:cNvSpPr>
            <p:nvPr/>
          </p:nvSpPr>
          <p:spPr bwMode="auto">
            <a:xfrm>
              <a:off x="3444875" y="5835651"/>
              <a:ext cx="6350" cy="366713"/>
            </a:xfrm>
            <a:prstGeom prst="rect">
              <a:avLst/>
            </a:prstGeom>
            <a:solidFill>
              <a:srgbClr val="EAD9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69" name="Rectangle 244"/>
            <p:cNvSpPr>
              <a:spLocks noChangeArrowheads="1"/>
            </p:cNvSpPr>
            <p:nvPr/>
          </p:nvSpPr>
          <p:spPr bwMode="auto">
            <a:xfrm>
              <a:off x="3451225" y="5835651"/>
              <a:ext cx="7938" cy="366713"/>
            </a:xfrm>
            <a:prstGeom prst="rect">
              <a:avLst/>
            </a:prstGeom>
            <a:solidFill>
              <a:srgbClr val="EAD9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70" name="Rectangle 245"/>
            <p:cNvSpPr>
              <a:spLocks noChangeArrowheads="1"/>
            </p:cNvSpPr>
            <p:nvPr/>
          </p:nvSpPr>
          <p:spPr bwMode="auto">
            <a:xfrm>
              <a:off x="3459163" y="5835651"/>
              <a:ext cx="15875" cy="366713"/>
            </a:xfrm>
            <a:prstGeom prst="rect">
              <a:avLst/>
            </a:prstGeom>
            <a:solidFill>
              <a:srgbClr val="E9D8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71" name="Rectangle 246"/>
            <p:cNvSpPr>
              <a:spLocks noChangeArrowheads="1"/>
            </p:cNvSpPr>
            <p:nvPr/>
          </p:nvSpPr>
          <p:spPr bwMode="auto">
            <a:xfrm>
              <a:off x="3475038" y="5835651"/>
              <a:ext cx="7938" cy="366713"/>
            </a:xfrm>
            <a:prstGeom prst="rect">
              <a:avLst/>
            </a:prstGeom>
            <a:solidFill>
              <a:srgbClr val="E8D7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72" name="Rectangle 247"/>
            <p:cNvSpPr>
              <a:spLocks noChangeArrowheads="1"/>
            </p:cNvSpPr>
            <p:nvPr/>
          </p:nvSpPr>
          <p:spPr bwMode="auto">
            <a:xfrm>
              <a:off x="2720975" y="5835651"/>
              <a:ext cx="762000" cy="366713"/>
            </a:xfrm>
            <a:prstGeom prst="rect">
              <a:avLst/>
            </a:prstGeom>
            <a:noFill/>
            <a:ln w="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373" name="Rectangle 248"/>
            <p:cNvSpPr>
              <a:spLocks noChangeArrowheads="1"/>
            </p:cNvSpPr>
            <p:nvPr/>
          </p:nvSpPr>
          <p:spPr bwMode="auto">
            <a:xfrm>
              <a:off x="2933700" y="5903913"/>
              <a:ext cx="379394"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1" u="none" strike="noStrike" cap="none" normalizeH="0" baseline="0" smtClean="0">
                  <a:ln>
                    <a:noFill/>
                  </a:ln>
                  <a:solidFill>
                    <a:srgbClr val="000000"/>
                  </a:solidFill>
                  <a:effectLst/>
                  <a:latin typeface="Arial" pitchFamily="34" charset="0"/>
                  <a:cs typeface="Arial" pitchFamily="34" charset="0"/>
                </a:rPr>
                <a:t>Facility</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374" name="Line 249"/>
            <p:cNvSpPr>
              <a:spLocks noChangeShapeType="1"/>
            </p:cNvSpPr>
            <p:nvPr/>
          </p:nvSpPr>
          <p:spPr bwMode="auto">
            <a:xfrm>
              <a:off x="2720975" y="6064251"/>
              <a:ext cx="762000" cy="0"/>
            </a:xfrm>
            <a:prstGeom prst="line">
              <a:avLst/>
            </a:prstGeom>
            <a:noFill/>
            <a:ln w="5"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422" name="Rectangle 297"/>
            <p:cNvSpPr>
              <a:spLocks noChangeArrowheads="1"/>
            </p:cNvSpPr>
            <p:nvPr/>
          </p:nvSpPr>
          <p:spPr bwMode="auto">
            <a:xfrm>
              <a:off x="3665538" y="3429001"/>
              <a:ext cx="677863" cy="365125"/>
            </a:xfrm>
            <a:prstGeom prst="rect">
              <a:avLst/>
            </a:prstGeom>
            <a:solidFill>
              <a:srgbClr val="C0BF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23" name="Rectangle 298"/>
            <p:cNvSpPr>
              <a:spLocks noChangeArrowheads="1"/>
            </p:cNvSpPr>
            <p:nvPr/>
          </p:nvSpPr>
          <p:spPr bwMode="auto">
            <a:xfrm>
              <a:off x="3665538" y="3429001"/>
              <a:ext cx="677863" cy="365125"/>
            </a:xfrm>
            <a:prstGeom prst="rect">
              <a:avLst/>
            </a:prstGeom>
            <a:noFill/>
            <a:ln w="5" cap="sq">
              <a:solidFill>
                <a:srgbClr val="C0BF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424" name="Rectangle 299"/>
            <p:cNvSpPr>
              <a:spLocks noChangeArrowheads="1"/>
            </p:cNvSpPr>
            <p:nvPr/>
          </p:nvSpPr>
          <p:spPr bwMode="auto">
            <a:xfrm>
              <a:off x="3641725" y="3405188"/>
              <a:ext cx="350838" cy="366713"/>
            </a:xfrm>
            <a:prstGeom prst="rect">
              <a:avLst/>
            </a:prstGeom>
            <a:solidFill>
              <a:srgbClr val="FCF2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25" name="Rectangle 300"/>
            <p:cNvSpPr>
              <a:spLocks noChangeArrowheads="1"/>
            </p:cNvSpPr>
            <p:nvPr/>
          </p:nvSpPr>
          <p:spPr bwMode="auto">
            <a:xfrm>
              <a:off x="3992563" y="3405188"/>
              <a:ext cx="7938" cy="366713"/>
            </a:xfrm>
            <a:prstGeom prst="rect">
              <a:avLst/>
            </a:prstGeom>
            <a:solidFill>
              <a:srgbClr val="FBF1E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26" name="Rectangle 301"/>
            <p:cNvSpPr>
              <a:spLocks noChangeArrowheads="1"/>
            </p:cNvSpPr>
            <p:nvPr/>
          </p:nvSpPr>
          <p:spPr bwMode="auto">
            <a:xfrm>
              <a:off x="4000500" y="3405188"/>
              <a:ext cx="7938" cy="366713"/>
            </a:xfrm>
            <a:prstGeom prst="rect">
              <a:avLst/>
            </a:prstGeom>
            <a:solidFill>
              <a:srgbClr val="FBF1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27" name="Rectangle 302"/>
            <p:cNvSpPr>
              <a:spLocks noChangeArrowheads="1"/>
            </p:cNvSpPr>
            <p:nvPr/>
          </p:nvSpPr>
          <p:spPr bwMode="auto">
            <a:xfrm>
              <a:off x="4008438" y="3405188"/>
              <a:ext cx="7938" cy="366713"/>
            </a:xfrm>
            <a:prstGeom prst="rect">
              <a:avLst/>
            </a:prstGeom>
            <a:solidFill>
              <a:srgbClr val="FBF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28" name="Rectangle 303"/>
            <p:cNvSpPr>
              <a:spLocks noChangeArrowheads="1"/>
            </p:cNvSpPr>
            <p:nvPr/>
          </p:nvSpPr>
          <p:spPr bwMode="auto">
            <a:xfrm>
              <a:off x="4016375" y="3405188"/>
              <a:ext cx="6350" cy="366713"/>
            </a:xfrm>
            <a:prstGeom prst="rect">
              <a:avLst/>
            </a:prstGeom>
            <a:solidFill>
              <a:srgbClr val="FAF0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29" name="Rectangle 304"/>
            <p:cNvSpPr>
              <a:spLocks noChangeArrowheads="1"/>
            </p:cNvSpPr>
            <p:nvPr/>
          </p:nvSpPr>
          <p:spPr bwMode="auto">
            <a:xfrm>
              <a:off x="4022725" y="3405188"/>
              <a:ext cx="7938" cy="366713"/>
            </a:xfrm>
            <a:prstGeom prst="rect">
              <a:avLst/>
            </a:prstGeom>
            <a:solidFill>
              <a:srgbClr val="FAEFD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30" name="Rectangle 305"/>
            <p:cNvSpPr>
              <a:spLocks noChangeArrowheads="1"/>
            </p:cNvSpPr>
            <p:nvPr/>
          </p:nvSpPr>
          <p:spPr bwMode="auto">
            <a:xfrm>
              <a:off x="4030663" y="3405188"/>
              <a:ext cx="15875" cy="366713"/>
            </a:xfrm>
            <a:prstGeom prst="rect">
              <a:avLst/>
            </a:prstGeom>
            <a:solidFill>
              <a:srgbClr val="F9EE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31" name="Rectangle 306"/>
            <p:cNvSpPr>
              <a:spLocks noChangeArrowheads="1"/>
            </p:cNvSpPr>
            <p:nvPr/>
          </p:nvSpPr>
          <p:spPr bwMode="auto">
            <a:xfrm>
              <a:off x="4046538" y="3405188"/>
              <a:ext cx="7938" cy="366713"/>
            </a:xfrm>
            <a:prstGeom prst="rect">
              <a:avLst/>
            </a:prstGeom>
            <a:solidFill>
              <a:srgbClr val="F8E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32" name="Rectangle 307"/>
            <p:cNvSpPr>
              <a:spLocks noChangeArrowheads="1"/>
            </p:cNvSpPr>
            <p:nvPr/>
          </p:nvSpPr>
          <p:spPr bwMode="auto">
            <a:xfrm>
              <a:off x="4054475" y="3405188"/>
              <a:ext cx="6350" cy="366713"/>
            </a:xfrm>
            <a:prstGeom prst="rect">
              <a:avLst/>
            </a:prstGeom>
            <a:solidFill>
              <a:srgbClr val="F8EC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33" name="Rectangle 308"/>
            <p:cNvSpPr>
              <a:spLocks noChangeArrowheads="1"/>
            </p:cNvSpPr>
            <p:nvPr/>
          </p:nvSpPr>
          <p:spPr bwMode="auto">
            <a:xfrm>
              <a:off x="4060825" y="3405188"/>
              <a:ext cx="15875" cy="366713"/>
            </a:xfrm>
            <a:prstGeom prst="rect">
              <a:avLst/>
            </a:prstGeom>
            <a:solidFill>
              <a:srgbClr val="F7EB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34" name="Rectangle 309"/>
            <p:cNvSpPr>
              <a:spLocks noChangeArrowheads="1"/>
            </p:cNvSpPr>
            <p:nvPr/>
          </p:nvSpPr>
          <p:spPr bwMode="auto">
            <a:xfrm>
              <a:off x="4076700" y="3405188"/>
              <a:ext cx="7938" cy="366713"/>
            </a:xfrm>
            <a:prstGeom prst="rect">
              <a:avLst/>
            </a:prstGeom>
            <a:solidFill>
              <a:srgbClr val="F7EA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35" name="Rectangle 310"/>
            <p:cNvSpPr>
              <a:spLocks noChangeArrowheads="1"/>
            </p:cNvSpPr>
            <p:nvPr/>
          </p:nvSpPr>
          <p:spPr bwMode="auto">
            <a:xfrm>
              <a:off x="4084638" y="3405188"/>
              <a:ext cx="7938" cy="366713"/>
            </a:xfrm>
            <a:prstGeom prst="rect">
              <a:avLst/>
            </a:prstGeom>
            <a:solidFill>
              <a:srgbClr val="F6EA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36" name="Rectangle 311"/>
            <p:cNvSpPr>
              <a:spLocks noChangeArrowheads="1"/>
            </p:cNvSpPr>
            <p:nvPr/>
          </p:nvSpPr>
          <p:spPr bwMode="auto">
            <a:xfrm>
              <a:off x="4092575" y="3405188"/>
              <a:ext cx="6350" cy="366713"/>
            </a:xfrm>
            <a:prstGeom prst="rect">
              <a:avLst/>
            </a:prstGeom>
            <a:solidFill>
              <a:srgbClr val="F6E9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37" name="Rectangle 312"/>
            <p:cNvSpPr>
              <a:spLocks noChangeArrowheads="1"/>
            </p:cNvSpPr>
            <p:nvPr/>
          </p:nvSpPr>
          <p:spPr bwMode="auto">
            <a:xfrm>
              <a:off x="4098925" y="3405188"/>
              <a:ext cx="7938" cy="366713"/>
            </a:xfrm>
            <a:prstGeom prst="rect">
              <a:avLst/>
            </a:prstGeom>
            <a:solidFill>
              <a:srgbClr val="F5E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38" name="Rectangle 313"/>
            <p:cNvSpPr>
              <a:spLocks noChangeArrowheads="1"/>
            </p:cNvSpPr>
            <p:nvPr/>
          </p:nvSpPr>
          <p:spPr bwMode="auto">
            <a:xfrm>
              <a:off x="4106863" y="3405188"/>
              <a:ext cx="7938" cy="366713"/>
            </a:xfrm>
            <a:prstGeom prst="rect">
              <a:avLst/>
            </a:prstGeom>
            <a:solidFill>
              <a:srgbClr val="F5E8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39" name="Rectangle 314"/>
            <p:cNvSpPr>
              <a:spLocks noChangeArrowheads="1"/>
            </p:cNvSpPr>
            <p:nvPr/>
          </p:nvSpPr>
          <p:spPr bwMode="auto">
            <a:xfrm>
              <a:off x="4114800" y="3405188"/>
              <a:ext cx="7938" cy="366713"/>
            </a:xfrm>
            <a:prstGeom prst="rect">
              <a:avLst/>
            </a:prstGeom>
            <a:solidFill>
              <a:srgbClr val="F5E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40" name="Rectangle 315"/>
            <p:cNvSpPr>
              <a:spLocks noChangeArrowheads="1"/>
            </p:cNvSpPr>
            <p:nvPr/>
          </p:nvSpPr>
          <p:spPr bwMode="auto">
            <a:xfrm>
              <a:off x="4122738" y="3405188"/>
              <a:ext cx="7938" cy="366713"/>
            </a:xfrm>
            <a:prstGeom prst="rect">
              <a:avLst/>
            </a:prstGeom>
            <a:solidFill>
              <a:srgbClr val="F4E7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41" name="Rectangle 316"/>
            <p:cNvSpPr>
              <a:spLocks noChangeArrowheads="1"/>
            </p:cNvSpPr>
            <p:nvPr/>
          </p:nvSpPr>
          <p:spPr bwMode="auto">
            <a:xfrm>
              <a:off x="4130675" y="3405188"/>
              <a:ext cx="6350" cy="366713"/>
            </a:xfrm>
            <a:prstGeom prst="rect">
              <a:avLst/>
            </a:prstGeom>
            <a:solidFill>
              <a:srgbClr val="F3E6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42" name="Rectangle 317"/>
            <p:cNvSpPr>
              <a:spLocks noChangeArrowheads="1"/>
            </p:cNvSpPr>
            <p:nvPr/>
          </p:nvSpPr>
          <p:spPr bwMode="auto">
            <a:xfrm>
              <a:off x="4137025" y="3405188"/>
              <a:ext cx="7938" cy="366713"/>
            </a:xfrm>
            <a:prstGeom prst="rect">
              <a:avLst/>
            </a:prstGeom>
            <a:solidFill>
              <a:srgbClr val="F3E6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43" name="Rectangle 318"/>
            <p:cNvSpPr>
              <a:spLocks noChangeArrowheads="1"/>
            </p:cNvSpPr>
            <p:nvPr/>
          </p:nvSpPr>
          <p:spPr bwMode="auto">
            <a:xfrm>
              <a:off x="4144963" y="3405188"/>
              <a:ext cx="7938" cy="366713"/>
            </a:xfrm>
            <a:prstGeom prst="rect">
              <a:avLst/>
            </a:prstGeom>
            <a:solidFill>
              <a:srgbClr val="F2E5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44" name="Rectangle 319"/>
            <p:cNvSpPr>
              <a:spLocks noChangeArrowheads="1"/>
            </p:cNvSpPr>
            <p:nvPr/>
          </p:nvSpPr>
          <p:spPr bwMode="auto">
            <a:xfrm>
              <a:off x="4152900" y="3405188"/>
              <a:ext cx="7938" cy="366713"/>
            </a:xfrm>
            <a:prstGeom prst="rect">
              <a:avLst/>
            </a:prstGeom>
            <a:solidFill>
              <a:srgbClr val="F2E5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45" name="Rectangle 320"/>
            <p:cNvSpPr>
              <a:spLocks noChangeArrowheads="1"/>
            </p:cNvSpPr>
            <p:nvPr/>
          </p:nvSpPr>
          <p:spPr bwMode="auto">
            <a:xfrm>
              <a:off x="4160838" y="3405188"/>
              <a:ext cx="7938" cy="366713"/>
            </a:xfrm>
            <a:prstGeom prst="rect">
              <a:avLst/>
            </a:prstGeom>
            <a:solidFill>
              <a:srgbClr val="F2E4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46" name="Rectangle 321"/>
            <p:cNvSpPr>
              <a:spLocks noChangeArrowheads="1"/>
            </p:cNvSpPr>
            <p:nvPr/>
          </p:nvSpPr>
          <p:spPr bwMode="auto">
            <a:xfrm>
              <a:off x="4168775" y="3405188"/>
              <a:ext cx="6350" cy="366713"/>
            </a:xfrm>
            <a:prstGeom prst="rect">
              <a:avLst/>
            </a:prstGeom>
            <a:solidFill>
              <a:srgbClr val="F1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47" name="Rectangle 322"/>
            <p:cNvSpPr>
              <a:spLocks noChangeArrowheads="1"/>
            </p:cNvSpPr>
            <p:nvPr/>
          </p:nvSpPr>
          <p:spPr bwMode="auto">
            <a:xfrm>
              <a:off x="4175125" y="3405188"/>
              <a:ext cx="7938" cy="366713"/>
            </a:xfrm>
            <a:prstGeom prst="rect">
              <a:avLst/>
            </a:prstGeom>
            <a:solidFill>
              <a:srgbClr val="F1E3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48" name="Rectangle 323"/>
            <p:cNvSpPr>
              <a:spLocks noChangeArrowheads="1"/>
            </p:cNvSpPr>
            <p:nvPr/>
          </p:nvSpPr>
          <p:spPr bwMode="auto">
            <a:xfrm>
              <a:off x="4183063" y="3405188"/>
              <a:ext cx="7938" cy="366713"/>
            </a:xfrm>
            <a:prstGeom prst="rect">
              <a:avLst/>
            </a:prstGeom>
            <a:solidFill>
              <a:srgbClr val="F0E2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49" name="Rectangle 324"/>
            <p:cNvSpPr>
              <a:spLocks noChangeArrowheads="1"/>
            </p:cNvSpPr>
            <p:nvPr/>
          </p:nvSpPr>
          <p:spPr bwMode="auto">
            <a:xfrm>
              <a:off x="4191000" y="3405188"/>
              <a:ext cx="7938" cy="366713"/>
            </a:xfrm>
            <a:prstGeom prst="rect">
              <a:avLst/>
            </a:prstGeom>
            <a:solidFill>
              <a:srgbClr val="F0E1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50" name="Rectangle 325"/>
            <p:cNvSpPr>
              <a:spLocks noChangeArrowheads="1"/>
            </p:cNvSpPr>
            <p:nvPr/>
          </p:nvSpPr>
          <p:spPr bwMode="auto">
            <a:xfrm>
              <a:off x="4198938" y="3405188"/>
              <a:ext cx="7938" cy="366713"/>
            </a:xfrm>
            <a:prstGeom prst="rect">
              <a:avLst/>
            </a:prstGeom>
            <a:solidFill>
              <a:srgbClr val="F0E1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51" name="Rectangle 326"/>
            <p:cNvSpPr>
              <a:spLocks noChangeArrowheads="1"/>
            </p:cNvSpPr>
            <p:nvPr/>
          </p:nvSpPr>
          <p:spPr bwMode="auto">
            <a:xfrm>
              <a:off x="4206875" y="3405188"/>
              <a:ext cx="14288" cy="366713"/>
            </a:xfrm>
            <a:prstGeom prst="rect">
              <a:avLst/>
            </a:prstGeom>
            <a:solidFill>
              <a:srgbClr val="EFE0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52" name="Rectangle 327"/>
            <p:cNvSpPr>
              <a:spLocks noChangeArrowheads="1"/>
            </p:cNvSpPr>
            <p:nvPr/>
          </p:nvSpPr>
          <p:spPr bwMode="auto">
            <a:xfrm>
              <a:off x="4221163" y="3405188"/>
              <a:ext cx="7938" cy="366713"/>
            </a:xfrm>
            <a:prstGeom prst="rect">
              <a:avLst/>
            </a:prstGeom>
            <a:solidFill>
              <a:srgbClr val="EEDF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53" name="Rectangle 328"/>
            <p:cNvSpPr>
              <a:spLocks noChangeArrowheads="1"/>
            </p:cNvSpPr>
            <p:nvPr/>
          </p:nvSpPr>
          <p:spPr bwMode="auto">
            <a:xfrm>
              <a:off x="4229100" y="3405188"/>
              <a:ext cx="7938" cy="366713"/>
            </a:xfrm>
            <a:prstGeom prst="rect">
              <a:avLst/>
            </a:prstGeom>
            <a:solidFill>
              <a:srgbClr val="EDDE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54" name="Rectangle 329"/>
            <p:cNvSpPr>
              <a:spLocks noChangeArrowheads="1"/>
            </p:cNvSpPr>
            <p:nvPr/>
          </p:nvSpPr>
          <p:spPr bwMode="auto">
            <a:xfrm>
              <a:off x="4237038" y="3405188"/>
              <a:ext cx="7938" cy="366713"/>
            </a:xfrm>
            <a:prstGeom prst="rect">
              <a:avLst/>
            </a:prstGeom>
            <a:solidFill>
              <a:srgbClr val="EDDE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55" name="Rectangle 330"/>
            <p:cNvSpPr>
              <a:spLocks noChangeArrowheads="1"/>
            </p:cNvSpPr>
            <p:nvPr/>
          </p:nvSpPr>
          <p:spPr bwMode="auto">
            <a:xfrm>
              <a:off x="4244975" y="3405188"/>
              <a:ext cx="6350" cy="366713"/>
            </a:xfrm>
            <a:prstGeom prst="rect">
              <a:avLst/>
            </a:prstGeom>
            <a:solidFill>
              <a:srgbClr val="EDDD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56" name="Rectangle 331"/>
            <p:cNvSpPr>
              <a:spLocks noChangeArrowheads="1"/>
            </p:cNvSpPr>
            <p:nvPr/>
          </p:nvSpPr>
          <p:spPr bwMode="auto">
            <a:xfrm>
              <a:off x="4251325" y="3405188"/>
              <a:ext cx="15875" cy="366713"/>
            </a:xfrm>
            <a:prstGeom prst="rect">
              <a:avLst/>
            </a:prstGeom>
            <a:solidFill>
              <a:srgbClr val="ECDC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57" name="Rectangle 332"/>
            <p:cNvSpPr>
              <a:spLocks noChangeArrowheads="1"/>
            </p:cNvSpPr>
            <p:nvPr/>
          </p:nvSpPr>
          <p:spPr bwMode="auto">
            <a:xfrm>
              <a:off x="4267200" y="3405188"/>
              <a:ext cx="7938" cy="366713"/>
            </a:xfrm>
            <a:prstGeom prst="rect">
              <a:avLst/>
            </a:prstGeom>
            <a:solidFill>
              <a:srgbClr val="ECDB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58" name="Rectangle 333"/>
            <p:cNvSpPr>
              <a:spLocks noChangeArrowheads="1"/>
            </p:cNvSpPr>
            <p:nvPr/>
          </p:nvSpPr>
          <p:spPr bwMode="auto">
            <a:xfrm>
              <a:off x="4275138" y="3405188"/>
              <a:ext cx="14288" cy="366713"/>
            </a:xfrm>
            <a:prstGeom prst="rect">
              <a:avLst/>
            </a:prstGeom>
            <a:solidFill>
              <a:srgbClr val="EBDA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59" name="Rectangle 334"/>
            <p:cNvSpPr>
              <a:spLocks noChangeArrowheads="1"/>
            </p:cNvSpPr>
            <p:nvPr/>
          </p:nvSpPr>
          <p:spPr bwMode="auto">
            <a:xfrm>
              <a:off x="4289425" y="3405188"/>
              <a:ext cx="7938" cy="366713"/>
            </a:xfrm>
            <a:prstGeom prst="rect">
              <a:avLst/>
            </a:prstGeom>
            <a:solidFill>
              <a:srgbClr val="EAD9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60" name="Rectangle 335"/>
            <p:cNvSpPr>
              <a:spLocks noChangeArrowheads="1"/>
            </p:cNvSpPr>
            <p:nvPr/>
          </p:nvSpPr>
          <p:spPr bwMode="auto">
            <a:xfrm>
              <a:off x="4297363" y="3405188"/>
              <a:ext cx="7938" cy="366713"/>
            </a:xfrm>
            <a:prstGeom prst="rect">
              <a:avLst/>
            </a:prstGeom>
            <a:solidFill>
              <a:srgbClr val="EAD9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61" name="Rectangle 336"/>
            <p:cNvSpPr>
              <a:spLocks noChangeArrowheads="1"/>
            </p:cNvSpPr>
            <p:nvPr/>
          </p:nvSpPr>
          <p:spPr bwMode="auto">
            <a:xfrm>
              <a:off x="4305300" y="3405188"/>
              <a:ext cx="7938" cy="366713"/>
            </a:xfrm>
            <a:prstGeom prst="rect">
              <a:avLst/>
            </a:prstGeom>
            <a:solidFill>
              <a:srgbClr val="E9D8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62" name="Rectangle 337"/>
            <p:cNvSpPr>
              <a:spLocks noChangeArrowheads="1"/>
            </p:cNvSpPr>
            <p:nvPr/>
          </p:nvSpPr>
          <p:spPr bwMode="auto">
            <a:xfrm>
              <a:off x="4313238" y="3405188"/>
              <a:ext cx="7938" cy="366713"/>
            </a:xfrm>
            <a:prstGeom prst="rect">
              <a:avLst/>
            </a:prstGeom>
            <a:solidFill>
              <a:srgbClr val="E9D8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63" name="Rectangle 338"/>
            <p:cNvSpPr>
              <a:spLocks noChangeArrowheads="1"/>
            </p:cNvSpPr>
            <p:nvPr/>
          </p:nvSpPr>
          <p:spPr bwMode="auto">
            <a:xfrm>
              <a:off x="3641725" y="3405188"/>
              <a:ext cx="679450" cy="366713"/>
            </a:xfrm>
            <a:prstGeom prst="rect">
              <a:avLst/>
            </a:prstGeom>
            <a:noFill/>
            <a:ln w="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464" name="Rectangle 339"/>
            <p:cNvSpPr>
              <a:spLocks noChangeArrowheads="1"/>
            </p:cNvSpPr>
            <p:nvPr/>
          </p:nvSpPr>
          <p:spPr bwMode="auto">
            <a:xfrm>
              <a:off x="3802063" y="3473451"/>
              <a:ext cx="399494"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rgbClr val="000000"/>
                  </a:solidFill>
                  <a:effectLst/>
                  <a:latin typeface="Arial" pitchFamily="34" charset="0"/>
                  <a:cs typeface="Arial" pitchFamily="34" charset="0"/>
                </a:rPr>
                <a:t>Dataset</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465" name="Line 340"/>
            <p:cNvSpPr>
              <a:spLocks noChangeShapeType="1"/>
            </p:cNvSpPr>
            <p:nvPr/>
          </p:nvSpPr>
          <p:spPr bwMode="auto">
            <a:xfrm>
              <a:off x="3641725" y="3633788"/>
              <a:ext cx="679450" cy="0"/>
            </a:xfrm>
            <a:prstGeom prst="line">
              <a:avLst/>
            </a:prstGeom>
            <a:noFill/>
            <a:ln w="5"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466" name="Rectangle 341"/>
            <p:cNvSpPr>
              <a:spLocks noChangeArrowheads="1"/>
            </p:cNvSpPr>
            <p:nvPr/>
          </p:nvSpPr>
          <p:spPr bwMode="auto">
            <a:xfrm>
              <a:off x="3260725" y="2147888"/>
              <a:ext cx="1646238" cy="525463"/>
            </a:xfrm>
            <a:prstGeom prst="rect">
              <a:avLst/>
            </a:prstGeom>
            <a:solidFill>
              <a:srgbClr val="C0BF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67" name="Rectangle 342"/>
            <p:cNvSpPr>
              <a:spLocks noChangeArrowheads="1"/>
            </p:cNvSpPr>
            <p:nvPr/>
          </p:nvSpPr>
          <p:spPr bwMode="auto">
            <a:xfrm>
              <a:off x="3260725" y="2147888"/>
              <a:ext cx="1646238" cy="525463"/>
            </a:xfrm>
            <a:prstGeom prst="rect">
              <a:avLst/>
            </a:prstGeom>
            <a:noFill/>
            <a:ln w="5" cap="sq">
              <a:solidFill>
                <a:srgbClr val="C0BF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468" name="Rectangle 343"/>
            <p:cNvSpPr>
              <a:spLocks noChangeArrowheads="1"/>
            </p:cNvSpPr>
            <p:nvPr/>
          </p:nvSpPr>
          <p:spPr bwMode="auto">
            <a:xfrm>
              <a:off x="3238500" y="2125663"/>
              <a:ext cx="860425" cy="525463"/>
            </a:xfrm>
            <a:prstGeom prst="rect">
              <a:avLst/>
            </a:prstGeom>
            <a:solidFill>
              <a:srgbClr val="FCF2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69" name="Rectangle 344"/>
            <p:cNvSpPr>
              <a:spLocks noChangeArrowheads="1"/>
            </p:cNvSpPr>
            <p:nvPr/>
          </p:nvSpPr>
          <p:spPr bwMode="auto">
            <a:xfrm>
              <a:off x="4098925" y="2125663"/>
              <a:ext cx="38100" cy="525463"/>
            </a:xfrm>
            <a:prstGeom prst="rect">
              <a:avLst/>
            </a:prstGeom>
            <a:solidFill>
              <a:srgbClr val="FBF1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70" name="Rectangle 345"/>
            <p:cNvSpPr>
              <a:spLocks noChangeArrowheads="1"/>
            </p:cNvSpPr>
            <p:nvPr/>
          </p:nvSpPr>
          <p:spPr bwMode="auto">
            <a:xfrm>
              <a:off x="4137025" y="2125663"/>
              <a:ext cx="46038" cy="525463"/>
            </a:xfrm>
            <a:prstGeom prst="rect">
              <a:avLst/>
            </a:prstGeom>
            <a:solidFill>
              <a:srgbClr val="FBF0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71" name="Rectangle 346"/>
            <p:cNvSpPr>
              <a:spLocks noChangeArrowheads="1"/>
            </p:cNvSpPr>
            <p:nvPr/>
          </p:nvSpPr>
          <p:spPr bwMode="auto">
            <a:xfrm>
              <a:off x="4183063" y="2125663"/>
              <a:ext cx="46038" cy="525463"/>
            </a:xfrm>
            <a:prstGeom prst="rect">
              <a:avLst/>
            </a:prstGeom>
            <a:solidFill>
              <a:srgbClr val="F9EE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72" name="Rectangle 347"/>
            <p:cNvSpPr>
              <a:spLocks noChangeArrowheads="1"/>
            </p:cNvSpPr>
            <p:nvPr/>
          </p:nvSpPr>
          <p:spPr bwMode="auto">
            <a:xfrm>
              <a:off x="4229100" y="2125663"/>
              <a:ext cx="53975" cy="525463"/>
            </a:xfrm>
            <a:prstGeom prst="rect">
              <a:avLst/>
            </a:prstGeom>
            <a:solidFill>
              <a:srgbClr val="F8EC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73" name="Rectangle 348"/>
            <p:cNvSpPr>
              <a:spLocks noChangeArrowheads="1"/>
            </p:cNvSpPr>
            <p:nvPr/>
          </p:nvSpPr>
          <p:spPr bwMode="auto">
            <a:xfrm>
              <a:off x="4283075" y="2125663"/>
              <a:ext cx="38100" cy="525463"/>
            </a:xfrm>
            <a:prstGeom prst="rect">
              <a:avLst/>
            </a:prstGeom>
            <a:solidFill>
              <a:srgbClr val="F7EB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74" name="Rectangle 349"/>
            <p:cNvSpPr>
              <a:spLocks noChangeArrowheads="1"/>
            </p:cNvSpPr>
            <p:nvPr/>
          </p:nvSpPr>
          <p:spPr bwMode="auto">
            <a:xfrm>
              <a:off x="4321175" y="2125663"/>
              <a:ext cx="44450" cy="525463"/>
            </a:xfrm>
            <a:prstGeom prst="rect">
              <a:avLst/>
            </a:prstGeom>
            <a:solidFill>
              <a:srgbClr val="F6E9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75" name="Rectangle 350"/>
            <p:cNvSpPr>
              <a:spLocks noChangeArrowheads="1"/>
            </p:cNvSpPr>
            <p:nvPr/>
          </p:nvSpPr>
          <p:spPr bwMode="auto">
            <a:xfrm>
              <a:off x="4365625" y="2125663"/>
              <a:ext cx="46038" cy="525463"/>
            </a:xfrm>
            <a:prstGeom prst="rect">
              <a:avLst/>
            </a:prstGeom>
            <a:solidFill>
              <a:srgbClr val="F5E8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76" name="Rectangle 351"/>
            <p:cNvSpPr>
              <a:spLocks noChangeArrowheads="1"/>
            </p:cNvSpPr>
            <p:nvPr/>
          </p:nvSpPr>
          <p:spPr bwMode="auto">
            <a:xfrm>
              <a:off x="4411663" y="2125663"/>
              <a:ext cx="46038" cy="525463"/>
            </a:xfrm>
            <a:prstGeom prst="rect">
              <a:avLst/>
            </a:prstGeom>
            <a:solidFill>
              <a:srgbClr val="F4E7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77" name="Rectangle 352"/>
            <p:cNvSpPr>
              <a:spLocks noChangeArrowheads="1"/>
            </p:cNvSpPr>
            <p:nvPr/>
          </p:nvSpPr>
          <p:spPr bwMode="auto">
            <a:xfrm>
              <a:off x="4457700" y="2125663"/>
              <a:ext cx="30163" cy="525463"/>
            </a:xfrm>
            <a:prstGeom prst="rect">
              <a:avLst/>
            </a:prstGeom>
            <a:solidFill>
              <a:srgbClr val="F2E5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78" name="Rectangle 353"/>
            <p:cNvSpPr>
              <a:spLocks noChangeArrowheads="1"/>
            </p:cNvSpPr>
            <p:nvPr/>
          </p:nvSpPr>
          <p:spPr bwMode="auto">
            <a:xfrm>
              <a:off x="4487863" y="2125663"/>
              <a:ext cx="38100" cy="525463"/>
            </a:xfrm>
            <a:prstGeom prst="rect">
              <a:avLst/>
            </a:prstGeom>
            <a:solidFill>
              <a:srgbClr val="F2E4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79" name="Rectangle 354"/>
            <p:cNvSpPr>
              <a:spLocks noChangeArrowheads="1"/>
            </p:cNvSpPr>
            <p:nvPr/>
          </p:nvSpPr>
          <p:spPr bwMode="auto">
            <a:xfrm>
              <a:off x="4525963" y="2125663"/>
              <a:ext cx="38100" cy="525463"/>
            </a:xfrm>
            <a:prstGeom prst="rect">
              <a:avLst/>
            </a:prstGeom>
            <a:solidFill>
              <a:srgbClr val="F1E3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80" name="Rectangle 355"/>
            <p:cNvSpPr>
              <a:spLocks noChangeArrowheads="1"/>
            </p:cNvSpPr>
            <p:nvPr/>
          </p:nvSpPr>
          <p:spPr bwMode="auto">
            <a:xfrm>
              <a:off x="4564063" y="2125663"/>
              <a:ext cx="23813" cy="525463"/>
            </a:xfrm>
            <a:prstGeom prst="rect">
              <a:avLst/>
            </a:prstGeom>
            <a:solidFill>
              <a:srgbClr val="F0E1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81" name="Rectangle 356"/>
            <p:cNvSpPr>
              <a:spLocks noChangeArrowheads="1"/>
            </p:cNvSpPr>
            <p:nvPr/>
          </p:nvSpPr>
          <p:spPr bwMode="auto">
            <a:xfrm>
              <a:off x="4587875" y="2125663"/>
              <a:ext cx="44450" cy="525463"/>
            </a:xfrm>
            <a:prstGeom prst="rect">
              <a:avLst/>
            </a:prstGeom>
            <a:solidFill>
              <a:srgbClr val="F0E1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82" name="Rectangle 357"/>
            <p:cNvSpPr>
              <a:spLocks noChangeArrowheads="1"/>
            </p:cNvSpPr>
            <p:nvPr/>
          </p:nvSpPr>
          <p:spPr bwMode="auto">
            <a:xfrm>
              <a:off x="4632325" y="2125663"/>
              <a:ext cx="38100" cy="525463"/>
            </a:xfrm>
            <a:prstGeom prst="rect">
              <a:avLst/>
            </a:prstGeom>
            <a:solidFill>
              <a:srgbClr val="EEDF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83" name="Rectangle 358"/>
            <p:cNvSpPr>
              <a:spLocks noChangeArrowheads="1"/>
            </p:cNvSpPr>
            <p:nvPr/>
          </p:nvSpPr>
          <p:spPr bwMode="auto">
            <a:xfrm>
              <a:off x="4670425" y="2125663"/>
              <a:ext cx="53975" cy="525463"/>
            </a:xfrm>
            <a:prstGeom prst="rect">
              <a:avLst/>
            </a:prstGeom>
            <a:solidFill>
              <a:srgbClr val="EDDE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84" name="Rectangle 359"/>
            <p:cNvSpPr>
              <a:spLocks noChangeArrowheads="1"/>
            </p:cNvSpPr>
            <p:nvPr/>
          </p:nvSpPr>
          <p:spPr bwMode="auto">
            <a:xfrm>
              <a:off x="4724400" y="2125663"/>
              <a:ext cx="46038" cy="525463"/>
            </a:xfrm>
            <a:prstGeom prst="rect">
              <a:avLst/>
            </a:prstGeom>
            <a:solidFill>
              <a:srgbClr val="ECDC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85" name="Rectangle 360"/>
            <p:cNvSpPr>
              <a:spLocks noChangeArrowheads="1"/>
            </p:cNvSpPr>
            <p:nvPr/>
          </p:nvSpPr>
          <p:spPr bwMode="auto">
            <a:xfrm>
              <a:off x="4770438" y="2125663"/>
              <a:ext cx="46038" cy="525463"/>
            </a:xfrm>
            <a:prstGeom prst="rect">
              <a:avLst/>
            </a:prstGeom>
            <a:solidFill>
              <a:srgbClr val="EBDA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86" name="Rectangle 361"/>
            <p:cNvSpPr>
              <a:spLocks noChangeArrowheads="1"/>
            </p:cNvSpPr>
            <p:nvPr/>
          </p:nvSpPr>
          <p:spPr bwMode="auto">
            <a:xfrm>
              <a:off x="4816475" y="2125663"/>
              <a:ext cx="38100" cy="525463"/>
            </a:xfrm>
            <a:prstGeom prst="rect">
              <a:avLst/>
            </a:prstGeom>
            <a:solidFill>
              <a:srgbClr val="EAD9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87" name="Rectangle 362"/>
            <p:cNvSpPr>
              <a:spLocks noChangeArrowheads="1"/>
            </p:cNvSpPr>
            <p:nvPr/>
          </p:nvSpPr>
          <p:spPr bwMode="auto">
            <a:xfrm>
              <a:off x="4854575" y="2125663"/>
              <a:ext cx="30163" cy="525463"/>
            </a:xfrm>
            <a:prstGeom prst="rect">
              <a:avLst/>
            </a:prstGeom>
            <a:solidFill>
              <a:srgbClr val="E8D7B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88" name="Rectangle 363"/>
            <p:cNvSpPr>
              <a:spLocks noChangeArrowheads="1"/>
            </p:cNvSpPr>
            <p:nvPr/>
          </p:nvSpPr>
          <p:spPr bwMode="auto">
            <a:xfrm>
              <a:off x="3238500" y="2125663"/>
              <a:ext cx="1646238" cy="525463"/>
            </a:xfrm>
            <a:prstGeom prst="rect">
              <a:avLst/>
            </a:prstGeom>
            <a:noFill/>
            <a:ln w="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489" name="Rectangle 364"/>
            <p:cNvSpPr>
              <a:spLocks noChangeArrowheads="1"/>
            </p:cNvSpPr>
            <p:nvPr/>
          </p:nvSpPr>
          <p:spPr bwMode="auto">
            <a:xfrm>
              <a:off x="3559175" y="2193926"/>
              <a:ext cx="1126874"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rgbClr val="000000"/>
                  </a:solidFill>
                  <a:effectLst/>
                  <a:latin typeface="Arial" pitchFamily="34" charset="0"/>
                  <a:cs typeface="Arial" pitchFamily="34" charset="0"/>
                </a:rPr>
                <a:t>NGDS_DataResource</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490" name="Line 365"/>
            <p:cNvSpPr>
              <a:spLocks noChangeShapeType="1"/>
            </p:cNvSpPr>
            <p:nvPr/>
          </p:nvSpPr>
          <p:spPr bwMode="auto">
            <a:xfrm>
              <a:off x="3238500" y="2354263"/>
              <a:ext cx="1646238" cy="0"/>
            </a:xfrm>
            <a:prstGeom prst="line">
              <a:avLst/>
            </a:prstGeom>
            <a:noFill/>
            <a:ln w="5"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491" name="Rectangle 366"/>
            <p:cNvSpPr>
              <a:spLocks noChangeArrowheads="1"/>
            </p:cNvSpPr>
            <p:nvPr/>
          </p:nvSpPr>
          <p:spPr bwMode="auto">
            <a:xfrm>
              <a:off x="3276600" y="2384426"/>
              <a:ext cx="94221"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8B0000"/>
                  </a:solidFill>
                  <a:effectLst/>
                  <a:latin typeface="Arial" pitchFamily="34" charset="0"/>
                  <a:cs typeface="Arial" pitchFamily="34" charset="0"/>
                </a:rPr>
                <a:t>+ </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492" name="Rectangle 367"/>
            <p:cNvSpPr>
              <a:spLocks noChangeArrowheads="1"/>
            </p:cNvSpPr>
            <p:nvPr/>
          </p:nvSpPr>
          <p:spPr bwMode="auto">
            <a:xfrm>
              <a:off x="3436938" y="2384426"/>
              <a:ext cx="771350"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8B0000"/>
                  </a:solidFill>
                  <a:effectLst/>
                  <a:latin typeface="Arial" pitchFamily="34" charset="0"/>
                  <a:cs typeface="Arial" pitchFamily="34" charset="0"/>
                </a:rPr>
                <a:t>itemName  :text</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493" name="Rectangle 368"/>
            <p:cNvSpPr>
              <a:spLocks noChangeArrowheads="1"/>
            </p:cNvSpPr>
            <p:nvPr/>
          </p:nvSpPr>
          <p:spPr bwMode="auto">
            <a:xfrm>
              <a:off x="3276600" y="2506663"/>
              <a:ext cx="94221"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8B0000"/>
                  </a:solidFill>
                  <a:effectLst/>
                  <a:latin typeface="Arial" pitchFamily="34" charset="0"/>
                  <a:cs typeface="Arial" pitchFamily="34" charset="0"/>
                </a:rPr>
                <a:t>+ </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494" name="Rectangle 369"/>
            <p:cNvSpPr>
              <a:spLocks noChangeArrowheads="1"/>
            </p:cNvSpPr>
            <p:nvPr/>
          </p:nvSpPr>
          <p:spPr bwMode="auto">
            <a:xfrm>
              <a:off x="3436938" y="2506663"/>
              <a:ext cx="1304008"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8B0000"/>
                  </a:solidFill>
                  <a:effectLst/>
                  <a:latin typeface="Arial" pitchFamily="34" charset="0"/>
                  <a:cs typeface="Arial" pitchFamily="34" charset="0"/>
                </a:rPr>
                <a:t>itemDescription  :text [0..1]</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495" name="Rectangle 370"/>
            <p:cNvSpPr>
              <a:spLocks noChangeArrowheads="1"/>
            </p:cNvSpPr>
            <p:nvPr/>
          </p:nvSpPr>
          <p:spPr bwMode="auto">
            <a:xfrm>
              <a:off x="4716463" y="3429001"/>
              <a:ext cx="1307631" cy="365125"/>
            </a:xfrm>
            <a:prstGeom prst="rect">
              <a:avLst/>
            </a:prstGeom>
            <a:solidFill>
              <a:srgbClr val="C0BF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96" name="Rectangle 371"/>
            <p:cNvSpPr>
              <a:spLocks noChangeArrowheads="1"/>
            </p:cNvSpPr>
            <p:nvPr/>
          </p:nvSpPr>
          <p:spPr bwMode="auto">
            <a:xfrm>
              <a:off x="4716462" y="3429001"/>
              <a:ext cx="1307630" cy="365125"/>
            </a:xfrm>
            <a:prstGeom prst="rect">
              <a:avLst/>
            </a:prstGeom>
            <a:noFill/>
            <a:ln w="5" cap="sq">
              <a:solidFill>
                <a:srgbClr val="C0BF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497" name="Rectangle 372"/>
            <p:cNvSpPr>
              <a:spLocks noChangeArrowheads="1"/>
            </p:cNvSpPr>
            <p:nvPr/>
          </p:nvSpPr>
          <p:spPr bwMode="auto">
            <a:xfrm>
              <a:off x="4694238" y="3405188"/>
              <a:ext cx="579438" cy="366713"/>
            </a:xfrm>
            <a:prstGeom prst="rect">
              <a:avLst/>
            </a:prstGeom>
            <a:solidFill>
              <a:srgbClr val="FCF2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98" name="Rectangle 373"/>
            <p:cNvSpPr>
              <a:spLocks noChangeArrowheads="1"/>
            </p:cNvSpPr>
            <p:nvPr/>
          </p:nvSpPr>
          <p:spPr bwMode="auto">
            <a:xfrm>
              <a:off x="5273675" y="3405188"/>
              <a:ext cx="30163" cy="366713"/>
            </a:xfrm>
            <a:prstGeom prst="rect">
              <a:avLst/>
            </a:prstGeom>
            <a:solidFill>
              <a:srgbClr val="FBF1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99" name="Rectangle 374"/>
            <p:cNvSpPr>
              <a:spLocks noChangeArrowheads="1"/>
            </p:cNvSpPr>
            <p:nvPr/>
          </p:nvSpPr>
          <p:spPr bwMode="auto">
            <a:xfrm>
              <a:off x="5303838" y="3405188"/>
              <a:ext cx="30163" cy="366713"/>
            </a:xfrm>
            <a:prstGeom prst="rect">
              <a:avLst/>
            </a:prstGeom>
            <a:solidFill>
              <a:srgbClr val="FAF0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00" name="Rectangle 375"/>
            <p:cNvSpPr>
              <a:spLocks noChangeArrowheads="1"/>
            </p:cNvSpPr>
            <p:nvPr/>
          </p:nvSpPr>
          <p:spPr bwMode="auto">
            <a:xfrm>
              <a:off x="5334000" y="3405188"/>
              <a:ext cx="30163" cy="366713"/>
            </a:xfrm>
            <a:prstGeom prst="rect">
              <a:avLst/>
            </a:prstGeom>
            <a:solidFill>
              <a:srgbClr val="F9EE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01" name="Rectangle 376"/>
            <p:cNvSpPr>
              <a:spLocks noChangeArrowheads="1"/>
            </p:cNvSpPr>
            <p:nvPr/>
          </p:nvSpPr>
          <p:spPr bwMode="auto">
            <a:xfrm>
              <a:off x="5364163" y="3405188"/>
              <a:ext cx="38100" cy="366713"/>
            </a:xfrm>
            <a:prstGeom prst="rect">
              <a:avLst/>
            </a:prstGeom>
            <a:solidFill>
              <a:srgbClr val="F8EC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02" name="Rectangle 377"/>
            <p:cNvSpPr>
              <a:spLocks noChangeArrowheads="1"/>
            </p:cNvSpPr>
            <p:nvPr/>
          </p:nvSpPr>
          <p:spPr bwMode="auto">
            <a:xfrm>
              <a:off x="5402263" y="3405188"/>
              <a:ext cx="23813" cy="366713"/>
            </a:xfrm>
            <a:prstGeom prst="rect">
              <a:avLst/>
            </a:prstGeom>
            <a:solidFill>
              <a:srgbClr val="F7EA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03" name="Rectangle 378"/>
            <p:cNvSpPr>
              <a:spLocks noChangeArrowheads="1"/>
            </p:cNvSpPr>
            <p:nvPr/>
          </p:nvSpPr>
          <p:spPr bwMode="auto">
            <a:xfrm>
              <a:off x="5426075" y="3405188"/>
              <a:ext cx="30163" cy="366713"/>
            </a:xfrm>
            <a:prstGeom prst="rect">
              <a:avLst/>
            </a:prstGeom>
            <a:solidFill>
              <a:srgbClr val="F6E9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04" name="Rectangle 379"/>
            <p:cNvSpPr>
              <a:spLocks noChangeArrowheads="1"/>
            </p:cNvSpPr>
            <p:nvPr/>
          </p:nvSpPr>
          <p:spPr bwMode="auto">
            <a:xfrm>
              <a:off x="5456238" y="3405188"/>
              <a:ext cx="30163" cy="366713"/>
            </a:xfrm>
            <a:prstGeom prst="rect">
              <a:avLst/>
            </a:prstGeom>
            <a:solidFill>
              <a:srgbClr val="F5E8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05" name="Rectangle 380"/>
            <p:cNvSpPr>
              <a:spLocks noChangeArrowheads="1"/>
            </p:cNvSpPr>
            <p:nvPr/>
          </p:nvSpPr>
          <p:spPr bwMode="auto">
            <a:xfrm>
              <a:off x="5486400" y="3405188"/>
              <a:ext cx="38100" cy="366713"/>
            </a:xfrm>
            <a:prstGeom prst="rect">
              <a:avLst/>
            </a:prstGeom>
            <a:solidFill>
              <a:srgbClr val="F4E7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06" name="Rectangle 381"/>
            <p:cNvSpPr>
              <a:spLocks noChangeArrowheads="1"/>
            </p:cNvSpPr>
            <p:nvPr/>
          </p:nvSpPr>
          <p:spPr bwMode="auto">
            <a:xfrm>
              <a:off x="5524500" y="3405188"/>
              <a:ext cx="30163" cy="366713"/>
            </a:xfrm>
            <a:prstGeom prst="rect">
              <a:avLst/>
            </a:prstGeom>
            <a:solidFill>
              <a:srgbClr val="F2E5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07" name="Rectangle 382"/>
            <p:cNvSpPr>
              <a:spLocks noChangeArrowheads="1"/>
            </p:cNvSpPr>
            <p:nvPr/>
          </p:nvSpPr>
          <p:spPr bwMode="auto">
            <a:xfrm>
              <a:off x="5554663" y="3405188"/>
              <a:ext cx="23813" cy="366713"/>
            </a:xfrm>
            <a:prstGeom prst="rect">
              <a:avLst/>
            </a:prstGeom>
            <a:solidFill>
              <a:srgbClr val="F1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08" name="Rectangle 383"/>
            <p:cNvSpPr>
              <a:spLocks noChangeArrowheads="1"/>
            </p:cNvSpPr>
            <p:nvPr/>
          </p:nvSpPr>
          <p:spPr bwMode="auto">
            <a:xfrm>
              <a:off x="5578475" y="3405188"/>
              <a:ext cx="30163" cy="366713"/>
            </a:xfrm>
            <a:prstGeom prst="rect">
              <a:avLst/>
            </a:prstGeom>
            <a:solidFill>
              <a:srgbClr val="F1E2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09" name="Rectangle 384"/>
            <p:cNvSpPr>
              <a:spLocks noChangeArrowheads="1"/>
            </p:cNvSpPr>
            <p:nvPr/>
          </p:nvSpPr>
          <p:spPr bwMode="auto">
            <a:xfrm>
              <a:off x="5608638" y="3405188"/>
              <a:ext cx="30163" cy="366713"/>
            </a:xfrm>
            <a:prstGeom prst="rect">
              <a:avLst/>
            </a:prstGeom>
            <a:solidFill>
              <a:srgbClr val="F0E1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10" name="Rectangle 385"/>
            <p:cNvSpPr>
              <a:spLocks noChangeArrowheads="1"/>
            </p:cNvSpPr>
            <p:nvPr/>
          </p:nvSpPr>
          <p:spPr bwMode="auto">
            <a:xfrm>
              <a:off x="5638800" y="3405188"/>
              <a:ext cx="22225" cy="366713"/>
            </a:xfrm>
            <a:prstGeom prst="rect">
              <a:avLst/>
            </a:prstGeom>
            <a:solidFill>
              <a:srgbClr val="EEDF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11" name="Rectangle 386"/>
            <p:cNvSpPr>
              <a:spLocks noChangeArrowheads="1"/>
            </p:cNvSpPr>
            <p:nvPr/>
          </p:nvSpPr>
          <p:spPr bwMode="auto">
            <a:xfrm>
              <a:off x="5661025" y="3405188"/>
              <a:ext cx="38100" cy="366713"/>
            </a:xfrm>
            <a:prstGeom prst="rect">
              <a:avLst/>
            </a:prstGeom>
            <a:solidFill>
              <a:srgbClr val="EDDE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12" name="Rectangle 387"/>
            <p:cNvSpPr>
              <a:spLocks noChangeArrowheads="1"/>
            </p:cNvSpPr>
            <p:nvPr/>
          </p:nvSpPr>
          <p:spPr bwMode="auto">
            <a:xfrm>
              <a:off x="5699125" y="3405188"/>
              <a:ext cx="31750" cy="366713"/>
            </a:xfrm>
            <a:prstGeom prst="rect">
              <a:avLst/>
            </a:prstGeom>
            <a:solidFill>
              <a:srgbClr val="ECDC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13" name="Rectangle 388"/>
            <p:cNvSpPr>
              <a:spLocks noChangeArrowheads="1"/>
            </p:cNvSpPr>
            <p:nvPr/>
          </p:nvSpPr>
          <p:spPr bwMode="auto">
            <a:xfrm>
              <a:off x="5730875" y="3405188"/>
              <a:ext cx="30163" cy="366713"/>
            </a:xfrm>
            <a:prstGeom prst="rect">
              <a:avLst/>
            </a:prstGeom>
            <a:solidFill>
              <a:srgbClr val="EBDA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14" name="Rectangle 389"/>
            <p:cNvSpPr>
              <a:spLocks noChangeArrowheads="1"/>
            </p:cNvSpPr>
            <p:nvPr/>
          </p:nvSpPr>
          <p:spPr bwMode="auto">
            <a:xfrm>
              <a:off x="5761037" y="3405188"/>
              <a:ext cx="68262" cy="366713"/>
            </a:xfrm>
            <a:prstGeom prst="rect">
              <a:avLst/>
            </a:prstGeom>
            <a:solidFill>
              <a:srgbClr val="EAD9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15" name="Rectangle 390"/>
            <p:cNvSpPr>
              <a:spLocks noChangeArrowheads="1"/>
            </p:cNvSpPr>
            <p:nvPr/>
          </p:nvSpPr>
          <p:spPr bwMode="auto">
            <a:xfrm flipH="1">
              <a:off x="5807075" y="3405188"/>
              <a:ext cx="217018" cy="366713"/>
            </a:xfrm>
            <a:prstGeom prst="rect">
              <a:avLst/>
            </a:prstGeom>
            <a:solidFill>
              <a:srgbClr val="E8D7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16" name="Rectangle 391"/>
            <p:cNvSpPr>
              <a:spLocks noChangeArrowheads="1"/>
            </p:cNvSpPr>
            <p:nvPr/>
          </p:nvSpPr>
          <p:spPr bwMode="auto">
            <a:xfrm>
              <a:off x="4694237" y="3405188"/>
              <a:ext cx="1329856" cy="366713"/>
            </a:xfrm>
            <a:prstGeom prst="rect">
              <a:avLst/>
            </a:prstGeom>
            <a:noFill/>
            <a:ln w="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517" name="Rectangle 392"/>
            <p:cNvSpPr>
              <a:spLocks noChangeArrowheads="1"/>
            </p:cNvSpPr>
            <p:nvPr/>
          </p:nvSpPr>
          <p:spPr bwMode="auto">
            <a:xfrm>
              <a:off x="4789500" y="3473451"/>
              <a:ext cx="1199738"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err="1" smtClean="0">
                  <a:ln>
                    <a:noFill/>
                  </a:ln>
                  <a:solidFill>
                    <a:srgbClr val="000000"/>
                  </a:solidFill>
                  <a:effectLst/>
                  <a:latin typeface="Arial" pitchFamily="34" charset="0"/>
                  <a:cs typeface="Arial" pitchFamily="34" charset="0"/>
                </a:rPr>
                <a:t>UnstructuredResource</a:t>
              </a:r>
              <a:endParaRPr kumimoji="0" lang="en-US" sz="1100" b="0" i="0" u="none" strike="noStrike" cap="none" normalizeH="0" baseline="0" dirty="0" smtClean="0">
                <a:ln>
                  <a:noFill/>
                </a:ln>
                <a:solidFill>
                  <a:schemeClr val="tx1"/>
                </a:solidFill>
                <a:effectLst/>
                <a:latin typeface="Arial" pitchFamily="34" charset="0"/>
                <a:cs typeface="Arial" pitchFamily="34" charset="0"/>
              </a:endParaRPr>
            </a:p>
          </p:txBody>
        </p:sp>
        <p:sp>
          <p:nvSpPr>
            <p:cNvPr id="2518" name="Line 393"/>
            <p:cNvSpPr>
              <a:spLocks noChangeShapeType="1"/>
            </p:cNvSpPr>
            <p:nvPr/>
          </p:nvSpPr>
          <p:spPr bwMode="auto">
            <a:xfrm flipV="1">
              <a:off x="4694237" y="3625850"/>
              <a:ext cx="1329855" cy="7939"/>
            </a:xfrm>
            <a:prstGeom prst="line">
              <a:avLst/>
            </a:prstGeom>
            <a:noFill/>
            <a:ln w="5"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067" name="Line 652"/>
            <p:cNvSpPr>
              <a:spLocks noChangeShapeType="1"/>
            </p:cNvSpPr>
            <p:nvPr/>
          </p:nvSpPr>
          <p:spPr bwMode="auto">
            <a:xfrm flipV="1">
              <a:off x="3984625" y="3040063"/>
              <a:ext cx="0" cy="365125"/>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068" name="Line 653"/>
            <p:cNvSpPr>
              <a:spLocks noChangeShapeType="1"/>
            </p:cNvSpPr>
            <p:nvPr/>
          </p:nvSpPr>
          <p:spPr bwMode="auto">
            <a:xfrm flipV="1">
              <a:off x="4060825" y="2659063"/>
              <a:ext cx="0" cy="381000"/>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069" name="Freeform 654"/>
            <p:cNvSpPr>
              <a:spLocks/>
            </p:cNvSpPr>
            <p:nvPr/>
          </p:nvSpPr>
          <p:spPr bwMode="auto">
            <a:xfrm>
              <a:off x="4016375" y="2659063"/>
              <a:ext cx="90488" cy="122238"/>
            </a:xfrm>
            <a:custGeom>
              <a:avLst/>
              <a:gdLst>
                <a:gd name="T0" fmla="*/ 57 w 57"/>
                <a:gd name="T1" fmla="*/ 77 h 77"/>
                <a:gd name="T2" fmla="*/ 0 w 57"/>
                <a:gd name="T3" fmla="*/ 77 h 77"/>
                <a:gd name="T4" fmla="*/ 28 w 57"/>
                <a:gd name="T5" fmla="*/ 0 h 77"/>
                <a:gd name="T6" fmla="*/ 57 w 57"/>
                <a:gd name="T7" fmla="*/ 77 h 77"/>
              </a:gdLst>
              <a:ahLst/>
              <a:cxnLst>
                <a:cxn ang="0">
                  <a:pos x="T0" y="T1"/>
                </a:cxn>
                <a:cxn ang="0">
                  <a:pos x="T2" y="T3"/>
                </a:cxn>
                <a:cxn ang="0">
                  <a:pos x="T4" y="T5"/>
                </a:cxn>
                <a:cxn ang="0">
                  <a:pos x="T6" y="T7"/>
                </a:cxn>
              </a:cxnLst>
              <a:rect l="0" t="0" r="r" b="b"/>
              <a:pathLst>
                <a:path w="57" h="77">
                  <a:moveTo>
                    <a:pt x="57" y="77"/>
                  </a:moveTo>
                  <a:lnTo>
                    <a:pt x="0" y="77"/>
                  </a:lnTo>
                  <a:lnTo>
                    <a:pt x="28" y="0"/>
                  </a:lnTo>
                  <a:lnTo>
                    <a:pt x="57" y="77"/>
                  </a:lnTo>
                  <a:close/>
                </a:path>
              </a:pathLst>
            </a:custGeom>
            <a:solidFill>
              <a:srgbClr val="FCF2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070" name="Freeform 655"/>
            <p:cNvSpPr>
              <a:spLocks/>
            </p:cNvSpPr>
            <p:nvPr/>
          </p:nvSpPr>
          <p:spPr bwMode="auto">
            <a:xfrm>
              <a:off x="4016375" y="2659063"/>
              <a:ext cx="90488" cy="122238"/>
            </a:xfrm>
            <a:custGeom>
              <a:avLst/>
              <a:gdLst>
                <a:gd name="T0" fmla="*/ 57 w 57"/>
                <a:gd name="T1" fmla="*/ 77 h 77"/>
                <a:gd name="T2" fmla="*/ 0 w 57"/>
                <a:gd name="T3" fmla="*/ 77 h 77"/>
                <a:gd name="T4" fmla="*/ 28 w 57"/>
                <a:gd name="T5" fmla="*/ 0 h 77"/>
                <a:gd name="T6" fmla="*/ 57 w 57"/>
                <a:gd name="T7" fmla="*/ 77 h 77"/>
              </a:gdLst>
              <a:ahLst/>
              <a:cxnLst>
                <a:cxn ang="0">
                  <a:pos x="T0" y="T1"/>
                </a:cxn>
                <a:cxn ang="0">
                  <a:pos x="T2" y="T3"/>
                </a:cxn>
                <a:cxn ang="0">
                  <a:pos x="T4" y="T5"/>
                </a:cxn>
                <a:cxn ang="0">
                  <a:pos x="T6" y="T7"/>
                </a:cxn>
              </a:cxnLst>
              <a:rect l="0" t="0" r="r" b="b"/>
              <a:pathLst>
                <a:path w="57" h="77">
                  <a:moveTo>
                    <a:pt x="57" y="77"/>
                  </a:moveTo>
                  <a:lnTo>
                    <a:pt x="0" y="77"/>
                  </a:lnTo>
                  <a:lnTo>
                    <a:pt x="28" y="0"/>
                  </a:lnTo>
                  <a:lnTo>
                    <a:pt x="57" y="77"/>
                  </a:lnTo>
                  <a:close/>
                </a:path>
              </a:pathLst>
            </a:custGeom>
            <a:noFill/>
            <a:ln w="5" cap="rnd">
              <a:solidFill>
                <a:srgbClr val="000000"/>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071" name="Line 656"/>
            <p:cNvSpPr>
              <a:spLocks noChangeShapeType="1"/>
            </p:cNvSpPr>
            <p:nvPr/>
          </p:nvSpPr>
          <p:spPr bwMode="auto">
            <a:xfrm flipV="1">
              <a:off x="4999038" y="4251325"/>
              <a:ext cx="0" cy="212725"/>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072" name="Line 657"/>
            <p:cNvSpPr>
              <a:spLocks noChangeShapeType="1"/>
            </p:cNvSpPr>
            <p:nvPr/>
          </p:nvSpPr>
          <p:spPr bwMode="auto">
            <a:xfrm flipH="1">
              <a:off x="2057400" y="4251325"/>
              <a:ext cx="2941638" cy="0"/>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073" name="Line 658"/>
            <p:cNvSpPr>
              <a:spLocks noChangeShapeType="1"/>
            </p:cNvSpPr>
            <p:nvPr/>
          </p:nvSpPr>
          <p:spPr bwMode="auto">
            <a:xfrm flipV="1">
              <a:off x="2057400" y="3870325"/>
              <a:ext cx="0" cy="381000"/>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074" name="Freeform 659"/>
            <p:cNvSpPr>
              <a:spLocks/>
            </p:cNvSpPr>
            <p:nvPr/>
          </p:nvSpPr>
          <p:spPr bwMode="auto">
            <a:xfrm>
              <a:off x="2011363" y="3870325"/>
              <a:ext cx="92075" cy="122238"/>
            </a:xfrm>
            <a:custGeom>
              <a:avLst/>
              <a:gdLst>
                <a:gd name="T0" fmla="*/ 58 w 58"/>
                <a:gd name="T1" fmla="*/ 77 h 77"/>
                <a:gd name="T2" fmla="*/ 0 w 58"/>
                <a:gd name="T3" fmla="*/ 77 h 77"/>
                <a:gd name="T4" fmla="*/ 29 w 58"/>
                <a:gd name="T5" fmla="*/ 0 h 77"/>
                <a:gd name="T6" fmla="*/ 58 w 58"/>
                <a:gd name="T7" fmla="*/ 77 h 77"/>
              </a:gdLst>
              <a:ahLst/>
              <a:cxnLst>
                <a:cxn ang="0">
                  <a:pos x="T0" y="T1"/>
                </a:cxn>
                <a:cxn ang="0">
                  <a:pos x="T2" y="T3"/>
                </a:cxn>
                <a:cxn ang="0">
                  <a:pos x="T4" y="T5"/>
                </a:cxn>
                <a:cxn ang="0">
                  <a:pos x="T6" y="T7"/>
                </a:cxn>
              </a:cxnLst>
              <a:rect l="0" t="0" r="r" b="b"/>
              <a:pathLst>
                <a:path w="58" h="77">
                  <a:moveTo>
                    <a:pt x="58" y="77"/>
                  </a:moveTo>
                  <a:lnTo>
                    <a:pt x="0" y="77"/>
                  </a:lnTo>
                  <a:lnTo>
                    <a:pt x="29" y="0"/>
                  </a:lnTo>
                  <a:lnTo>
                    <a:pt x="58" y="77"/>
                  </a:lnTo>
                  <a:close/>
                </a:path>
              </a:pathLst>
            </a:custGeom>
            <a:solidFill>
              <a:srgbClr val="FCF2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075" name="Freeform 660"/>
            <p:cNvSpPr>
              <a:spLocks/>
            </p:cNvSpPr>
            <p:nvPr/>
          </p:nvSpPr>
          <p:spPr bwMode="auto">
            <a:xfrm>
              <a:off x="2011363" y="3870325"/>
              <a:ext cx="92075" cy="122238"/>
            </a:xfrm>
            <a:custGeom>
              <a:avLst/>
              <a:gdLst>
                <a:gd name="T0" fmla="*/ 58 w 58"/>
                <a:gd name="T1" fmla="*/ 77 h 77"/>
                <a:gd name="T2" fmla="*/ 0 w 58"/>
                <a:gd name="T3" fmla="*/ 77 h 77"/>
                <a:gd name="T4" fmla="*/ 29 w 58"/>
                <a:gd name="T5" fmla="*/ 0 h 77"/>
                <a:gd name="T6" fmla="*/ 58 w 58"/>
                <a:gd name="T7" fmla="*/ 77 h 77"/>
              </a:gdLst>
              <a:ahLst/>
              <a:cxnLst>
                <a:cxn ang="0">
                  <a:pos x="T0" y="T1"/>
                </a:cxn>
                <a:cxn ang="0">
                  <a:pos x="T2" y="T3"/>
                </a:cxn>
                <a:cxn ang="0">
                  <a:pos x="T4" y="T5"/>
                </a:cxn>
                <a:cxn ang="0">
                  <a:pos x="T6" y="T7"/>
                </a:cxn>
              </a:cxnLst>
              <a:rect l="0" t="0" r="r" b="b"/>
              <a:pathLst>
                <a:path w="58" h="77">
                  <a:moveTo>
                    <a:pt x="58" y="77"/>
                  </a:moveTo>
                  <a:lnTo>
                    <a:pt x="0" y="77"/>
                  </a:lnTo>
                  <a:lnTo>
                    <a:pt x="29" y="0"/>
                  </a:lnTo>
                  <a:lnTo>
                    <a:pt x="58" y="77"/>
                  </a:lnTo>
                  <a:close/>
                </a:path>
              </a:pathLst>
            </a:custGeom>
            <a:noFill/>
            <a:ln w="5" cap="rnd">
              <a:solidFill>
                <a:srgbClr val="000000"/>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076" name="Line 661"/>
            <p:cNvSpPr>
              <a:spLocks noChangeShapeType="1"/>
            </p:cNvSpPr>
            <p:nvPr/>
          </p:nvSpPr>
          <p:spPr bwMode="auto">
            <a:xfrm flipV="1">
              <a:off x="2743200" y="4251325"/>
              <a:ext cx="0" cy="258763"/>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077" name="Line 662"/>
            <p:cNvSpPr>
              <a:spLocks noChangeShapeType="1"/>
            </p:cNvSpPr>
            <p:nvPr/>
          </p:nvSpPr>
          <p:spPr bwMode="auto">
            <a:xfrm flipV="1">
              <a:off x="1730375" y="5432425"/>
              <a:ext cx="0" cy="403225"/>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078" name="Line 663"/>
            <p:cNvSpPr>
              <a:spLocks noChangeShapeType="1"/>
            </p:cNvSpPr>
            <p:nvPr/>
          </p:nvSpPr>
          <p:spPr bwMode="auto">
            <a:xfrm>
              <a:off x="1730375" y="5432425"/>
              <a:ext cx="1020763" cy="0"/>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079" name="Line 664"/>
            <p:cNvSpPr>
              <a:spLocks noChangeShapeType="1"/>
            </p:cNvSpPr>
            <p:nvPr/>
          </p:nvSpPr>
          <p:spPr bwMode="auto">
            <a:xfrm flipV="1">
              <a:off x="2751138" y="5051425"/>
              <a:ext cx="0" cy="381000"/>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080" name="Freeform 665"/>
            <p:cNvSpPr>
              <a:spLocks/>
            </p:cNvSpPr>
            <p:nvPr/>
          </p:nvSpPr>
          <p:spPr bwMode="auto">
            <a:xfrm>
              <a:off x="2705100" y="5051425"/>
              <a:ext cx="92075" cy="122238"/>
            </a:xfrm>
            <a:custGeom>
              <a:avLst/>
              <a:gdLst>
                <a:gd name="T0" fmla="*/ 58 w 58"/>
                <a:gd name="T1" fmla="*/ 77 h 77"/>
                <a:gd name="T2" fmla="*/ 0 w 58"/>
                <a:gd name="T3" fmla="*/ 77 h 77"/>
                <a:gd name="T4" fmla="*/ 29 w 58"/>
                <a:gd name="T5" fmla="*/ 0 h 77"/>
                <a:gd name="T6" fmla="*/ 58 w 58"/>
                <a:gd name="T7" fmla="*/ 77 h 77"/>
              </a:gdLst>
              <a:ahLst/>
              <a:cxnLst>
                <a:cxn ang="0">
                  <a:pos x="T0" y="T1"/>
                </a:cxn>
                <a:cxn ang="0">
                  <a:pos x="T2" y="T3"/>
                </a:cxn>
                <a:cxn ang="0">
                  <a:pos x="T4" y="T5"/>
                </a:cxn>
                <a:cxn ang="0">
                  <a:pos x="T6" y="T7"/>
                </a:cxn>
              </a:cxnLst>
              <a:rect l="0" t="0" r="r" b="b"/>
              <a:pathLst>
                <a:path w="58" h="77">
                  <a:moveTo>
                    <a:pt x="58" y="77"/>
                  </a:moveTo>
                  <a:lnTo>
                    <a:pt x="0" y="77"/>
                  </a:lnTo>
                  <a:lnTo>
                    <a:pt x="29" y="0"/>
                  </a:lnTo>
                  <a:lnTo>
                    <a:pt x="58" y="77"/>
                  </a:lnTo>
                  <a:close/>
                </a:path>
              </a:pathLst>
            </a:custGeom>
            <a:solidFill>
              <a:srgbClr val="FCF2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081" name="Freeform 666"/>
            <p:cNvSpPr>
              <a:spLocks/>
            </p:cNvSpPr>
            <p:nvPr/>
          </p:nvSpPr>
          <p:spPr bwMode="auto">
            <a:xfrm>
              <a:off x="2705100" y="5051425"/>
              <a:ext cx="92075" cy="122238"/>
            </a:xfrm>
            <a:custGeom>
              <a:avLst/>
              <a:gdLst>
                <a:gd name="T0" fmla="*/ 58 w 58"/>
                <a:gd name="T1" fmla="*/ 77 h 77"/>
                <a:gd name="T2" fmla="*/ 0 w 58"/>
                <a:gd name="T3" fmla="*/ 77 h 77"/>
                <a:gd name="T4" fmla="*/ 29 w 58"/>
                <a:gd name="T5" fmla="*/ 0 h 77"/>
                <a:gd name="T6" fmla="*/ 58 w 58"/>
                <a:gd name="T7" fmla="*/ 77 h 77"/>
              </a:gdLst>
              <a:ahLst/>
              <a:cxnLst>
                <a:cxn ang="0">
                  <a:pos x="T0" y="T1"/>
                </a:cxn>
                <a:cxn ang="0">
                  <a:pos x="T2" y="T3"/>
                </a:cxn>
                <a:cxn ang="0">
                  <a:pos x="T4" y="T5"/>
                </a:cxn>
                <a:cxn ang="0">
                  <a:pos x="T6" y="T7"/>
                </a:cxn>
              </a:cxnLst>
              <a:rect l="0" t="0" r="r" b="b"/>
              <a:pathLst>
                <a:path w="58" h="77">
                  <a:moveTo>
                    <a:pt x="58" y="77"/>
                  </a:moveTo>
                  <a:lnTo>
                    <a:pt x="0" y="77"/>
                  </a:lnTo>
                  <a:lnTo>
                    <a:pt x="29" y="0"/>
                  </a:lnTo>
                  <a:lnTo>
                    <a:pt x="58" y="77"/>
                  </a:lnTo>
                  <a:close/>
                </a:path>
              </a:pathLst>
            </a:custGeom>
            <a:noFill/>
            <a:ln w="5" cap="rnd">
              <a:solidFill>
                <a:srgbClr val="000000"/>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082" name="Line 667"/>
            <p:cNvSpPr>
              <a:spLocks noChangeShapeType="1"/>
            </p:cNvSpPr>
            <p:nvPr/>
          </p:nvSpPr>
          <p:spPr bwMode="auto">
            <a:xfrm rot="4800000" flipH="1">
              <a:off x="3654672" y="4391808"/>
              <a:ext cx="128093" cy="920427"/>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083" name="Freeform 668"/>
            <p:cNvSpPr>
              <a:spLocks noEditPoints="1"/>
            </p:cNvSpPr>
            <p:nvPr/>
          </p:nvSpPr>
          <p:spPr bwMode="auto">
            <a:xfrm rot="4800000">
              <a:off x="3273769" y="4807132"/>
              <a:ext cx="95401" cy="151677"/>
            </a:xfrm>
            <a:custGeom>
              <a:avLst/>
              <a:gdLst>
                <a:gd name="T0" fmla="*/ 15 w 58"/>
                <a:gd name="T1" fmla="*/ 77 h 77"/>
                <a:gd name="T2" fmla="*/ 0 w 58"/>
                <a:gd name="T3" fmla="*/ 0 h 77"/>
                <a:gd name="T4" fmla="*/ 15 w 58"/>
                <a:gd name="T5" fmla="*/ 77 h 77"/>
                <a:gd name="T6" fmla="*/ 58 w 58"/>
                <a:gd name="T7" fmla="*/ 15 h 77"/>
              </a:gdLst>
              <a:ahLst/>
              <a:cxnLst>
                <a:cxn ang="0">
                  <a:pos x="T0" y="T1"/>
                </a:cxn>
                <a:cxn ang="0">
                  <a:pos x="T2" y="T3"/>
                </a:cxn>
                <a:cxn ang="0">
                  <a:pos x="T4" y="T5"/>
                </a:cxn>
                <a:cxn ang="0">
                  <a:pos x="T6" y="T7"/>
                </a:cxn>
              </a:cxnLst>
              <a:rect l="0" t="0" r="r" b="b"/>
              <a:pathLst>
                <a:path w="58" h="77">
                  <a:moveTo>
                    <a:pt x="15" y="77"/>
                  </a:moveTo>
                  <a:lnTo>
                    <a:pt x="0" y="0"/>
                  </a:lnTo>
                  <a:moveTo>
                    <a:pt x="15" y="77"/>
                  </a:moveTo>
                  <a:lnTo>
                    <a:pt x="58" y="15"/>
                  </a:lnTo>
                </a:path>
              </a:pathLst>
            </a:custGeom>
            <a:noFill/>
            <a:ln w="5" cap="rnd">
              <a:solidFill>
                <a:srgbClr val="000000"/>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084" name="Rectangle 669"/>
            <p:cNvSpPr>
              <a:spLocks noChangeArrowheads="1"/>
            </p:cNvSpPr>
            <p:nvPr/>
          </p:nvSpPr>
          <p:spPr bwMode="auto">
            <a:xfrm>
              <a:off x="3280166" y="4900956"/>
              <a:ext cx="782656" cy="120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rgbClr val="000000"/>
                  </a:solidFill>
                  <a:effectLst/>
                  <a:latin typeface="Arial" pitchFamily="34" charset="0"/>
                  <a:cs typeface="Arial" pitchFamily="34" charset="0"/>
                </a:rPr>
                <a:t>FeatureOfInterest</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p:txBody>
        </p:sp>
        <p:sp>
          <p:nvSpPr>
            <p:cNvPr id="2085" name="Rectangle 670"/>
            <p:cNvSpPr>
              <a:spLocks noChangeArrowheads="1"/>
            </p:cNvSpPr>
            <p:nvPr/>
          </p:nvSpPr>
          <p:spPr bwMode="auto">
            <a:xfrm>
              <a:off x="3310115" y="4655437"/>
              <a:ext cx="61558"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Arial" pitchFamily="34" charset="0"/>
                  <a:cs typeface="Arial" pitchFamily="34" charset="0"/>
                </a:rPr>
                <a:t>1</a:t>
              </a:r>
              <a:endParaRPr kumimoji="0" lang="en-US" sz="1100" b="0" i="0" u="none" strike="noStrike" cap="none" normalizeH="0" baseline="0" dirty="0" smtClean="0">
                <a:ln>
                  <a:noFill/>
                </a:ln>
                <a:solidFill>
                  <a:schemeClr val="tx1"/>
                </a:solidFill>
                <a:effectLst/>
                <a:latin typeface="Arial" pitchFamily="34" charset="0"/>
                <a:cs typeface="Arial" pitchFamily="34" charset="0"/>
              </a:endParaRPr>
            </a:p>
          </p:txBody>
        </p:sp>
        <p:sp>
          <p:nvSpPr>
            <p:cNvPr id="2086" name="Line 671"/>
            <p:cNvSpPr>
              <a:spLocks noChangeShapeType="1"/>
            </p:cNvSpPr>
            <p:nvPr/>
          </p:nvSpPr>
          <p:spPr bwMode="auto">
            <a:xfrm flipV="1">
              <a:off x="3094038" y="5432425"/>
              <a:ext cx="0" cy="403225"/>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087" name="Line 672"/>
            <p:cNvSpPr>
              <a:spLocks noChangeShapeType="1"/>
            </p:cNvSpPr>
            <p:nvPr/>
          </p:nvSpPr>
          <p:spPr bwMode="auto">
            <a:xfrm flipH="1">
              <a:off x="1508125" y="4776788"/>
              <a:ext cx="755650" cy="0"/>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088" name="Freeform 673"/>
            <p:cNvSpPr>
              <a:spLocks noEditPoints="1"/>
            </p:cNvSpPr>
            <p:nvPr/>
          </p:nvSpPr>
          <p:spPr bwMode="auto">
            <a:xfrm>
              <a:off x="1508125" y="4730750"/>
              <a:ext cx="114300" cy="92075"/>
            </a:xfrm>
            <a:custGeom>
              <a:avLst/>
              <a:gdLst>
                <a:gd name="T0" fmla="*/ 0 w 72"/>
                <a:gd name="T1" fmla="*/ 29 h 58"/>
                <a:gd name="T2" fmla="*/ 72 w 72"/>
                <a:gd name="T3" fmla="*/ 0 h 58"/>
                <a:gd name="T4" fmla="*/ 0 w 72"/>
                <a:gd name="T5" fmla="*/ 29 h 58"/>
                <a:gd name="T6" fmla="*/ 72 w 72"/>
                <a:gd name="T7" fmla="*/ 58 h 58"/>
              </a:gdLst>
              <a:ahLst/>
              <a:cxnLst>
                <a:cxn ang="0">
                  <a:pos x="T0" y="T1"/>
                </a:cxn>
                <a:cxn ang="0">
                  <a:pos x="T2" y="T3"/>
                </a:cxn>
                <a:cxn ang="0">
                  <a:pos x="T4" y="T5"/>
                </a:cxn>
                <a:cxn ang="0">
                  <a:pos x="T6" y="T7"/>
                </a:cxn>
              </a:cxnLst>
              <a:rect l="0" t="0" r="r" b="b"/>
              <a:pathLst>
                <a:path w="72" h="58">
                  <a:moveTo>
                    <a:pt x="0" y="29"/>
                  </a:moveTo>
                  <a:lnTo>
                    <a:pt x="72" y="0"/>
                  </a:lnTo>
                  <a:moveTo>
                    <a:pt x="0" y="29"/>
                  </a:moveTo>
                  <a:lnTo>
                    <a:pt x="72" y="58"/>
                  </a:lnTo>
                </a:path>
              </a:pathLst>
            </a:custGeom>
            <a:noFill/>
            <a:ln w="5" cap="rnd">
              <a:solidFill>
                <a:srgbClr val="000000"/>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089" name="Rectangle 674"/>
            <p:cNvSpPr>
              <a:spLocks noChangeArrowheads="1"/>
            </p:cNvSpPr>
            <p:nvPr/>
          </p:nvSpPr>
          <p:spPr bwMode="auto">
            <a:xfrm>
              <a:off x="1554163" y="4586288"/>
              <a:ext cx="445977"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Arial" pitchFamily="34" charset="0"/>
                </a:rPr>
                <a:t>+position</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090" name="Rectangle 675"/>
            <p:cNvSpPr>
              <a:spLocks noChangeArrowheads="1"/>
            </p:cNvSpPr>
            <p:nvPr/>
          </p:nvSpPr>
          <p:spPr bwMode="auto">
            <a:xfrm>
              <a:off x="1592263" y="4868863"/>
              <a:ext cx="61558"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Arial" pitchFamily="34" charset="0"/>
                </a:rPr>
                <a:t>1</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091" name="Line 676"/>
            <p:cNvSpPr>
              <a:spLocks noChangeShapeType="1"/>
            </p:cNvSpPr>
            <p:nvPr/>
          </p:nvSpPr>
          <p:spPr bwMode="auto">
            <a:xfrm flipV="1">
              <a:off x="2049463" y="3040063"/>
              <a:ext cx="0" cy="342900"/>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092" name="Line 677"/>
            <p:cNvSpPr>
              <a:spLocks noChangeShapeType="1"/>
            </p:cNvSpPr>
            <p:nvPr/>
          </p:nvSpPr>
          <p:spPr bwMode="auto">
            <a:xfrm>
              <a:off x="2049463" y="3040063"/>
              <a:ext cx="2011363" cy="0"/>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093" name="Line 678"/>
            <p:cNvSpPr>
              <a:spLocks noChangeShapeType="1"/>
            </p:cNvSpPr>
            <p:nvPr/>
          </p:nvSpPr>
          <p:spPr bwMode="auto">
            <a:xfrm flipV="1">
              <a:off x="4008438" y="5432425"/>
              <a:ext cx="0" cy="403225"/>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094" name="Line 679"/>
            <p:cNvSpPr>
              <a:spLocks noChangeShapeType="1"/>
            </p:cNvSpPr>
            <p:nvPr/>
          </p:nvSpPr>
          <p:spPr bwMode="auto">
            <a:xfrm flipH="1">
              <a:off x="2751138" y="5432425"/>
              <a:ext cx="1257300" cy="0"/>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103" name="Line 688"/>
            <p:cNvSpPr>
              <a:spLocks noChangeShapeType="1"/>
            </p:cNvSpPr>
            <p:nvPr/>
          </p:nvSpPr>
          <p:spPr bwMode="auto">
            <a:xfrm flipV="1">
              <a:off x="5241925" y="3040063"/>
              <a:ext cx="0" cy="365125"/>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104" name="Line 689"/>
            <p:cNvSpPr>
              <a:spLocks noChangeShapeType="1"/>
            </p:cNvSpPr>
            <p:nvPr/>
          </p:nvSpPr>
          <p:spPr bwMode="auto">
            <a:xfrm flipH="1">
              <a:off x="4060825" y="3040063"/>
              <a:ext cx="1181100" cy="0"/>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126" name="Line 711"/>
            <p:cNvSpPr>
              <a:spLocks noChangeShapeType="1"/>
            </p:cNvSpPr>
            <p:nvPr/>
          </p:nvSpPr>
          <p:spPr bwMode="auto">
            <a:xfrm flipH="1">
              <a:off x="2651125" y="3587750"/>
              <a:ext cx="990600" cy="23813"/>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127" name="Freeform 712"/>
            <p:cNvSpPr>
              <a:spLocks/>
            </p:cNvSpPr>
            <p:nvPr/>
          </p:nvSpPr>
          <p:spPr bwMode="auto">
            <a:xfrm>
              <a:off x="3489325" y="3549650"/>
              <a:ext cx="152400" cy="76200"/>
            </a:xfrm>
            <a:custGeom>
              <a:avLst/>
              <a:gdLst>
                <a:gd name="T0" fmla="*/ 48 w 96"/>
                <a:gd name="T1" fmla="*/ 48 h 48"/>
                <a:gd name="T2" fmla="*/ 96 w 96"/>
                <a:gd name="T3" fmla="*/ 24 h 48"/>
                <a:gd name="T4" fmla="*/ 48 w 96"/>
                <a:gd name="T5" fmla="*/ 0 h 48"/>
                <a:gd name="T6" fmla="*/ 0 w 96"/>
                <a:gd name="T7" fmla="*/ 24 h 48"/>
                <a:gd name="T8" fmla="*/ 48 w 96"/>
                <a:gd name="T9" fmla="*/ 48 h 48"/>
              </a:gdLst>
              <a:ahLst/>
              <a:cxnLst>
                <a:cxn ang="0">
                  <a:pos x="T0" y="T1"/>
                </a:cxn>
                <a:cxn ang="0">
                  <a:pos x="T2" y="T3"/>
                </a:cxn>
                <a:cxn ang="0">
                  <a:pos x="T4" y="T5"/>
                </a:cxn>
                <a:cxn ang="0">
                  <a:pos x="T6" y="T7"/>
                </a:cxn>
                <a:cxn ang="0">
                  <a:pos x="T8" y="T9"/>
                </a:cxn>
              </a:cxnLst>
              <a:rect l="0" t="0" r="r" b="b"/>
              <a:pathLst>
                <a:path w="96" h="48">
                  <a:moveTo>
                    <a:pt x="48" y="48"/>
                  </a:moveTo>
                  <a:lnTo>
                    <a:pt x="96" y="24"/>
                  </a:lnTo>
                  <a:lnTo>
                    <a:pt x="48" y="0"/>
                  </a:lnTo>
                  <a:lnTo>
                    <a:pt x="0" y="24"/>
                  </a:lnTo>
                  <a:lnTo>
                    <a:pt x="48"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128" name="Freeform 713"/>
            <p:cNvSpPr>
              <a:spLocks/>
            </p:cNvSpPr>
            <p:nvPr/>
          </p:nvSpPr>
          <p:spPr bwMode="auto">
            <a:xfrm>
              <a:off x="3489325" y="3549650"/>
              <a:ext cx="152400" cy="76200"/>
            </a:xfrm>
            <a:custGeom>
              <a:avLst/>
              <a:gdLst>
                <a:gd name="T0" fmla="*/ 48 w 96"/>
                <a:gd name="T1" fmla="*/ 48 h 48"/>
                <a:gd name="T2" fmla="*/ 96 w 96"/>
                <a:gd name="T3" fmla="*/ 24 h 48"/>
                <a:gd name="T4" fmla="*/ 48 w 96"/>
                <a:gd name="T5" fmla="*/ 0 h 48"/>
                <a:gd name="T6" fmla="*/ 0 w 96"/>
                <a:gd name="T7" fmla="*/ 24 h 48"/>
                <a:gd name="T8" fmla="*/ 48 w 96"/>
                <a:gd name="T9" fmla="*/ 48 h 48"/>
              </a:gdLst>
              <a:ahLst/>
              <a:cxnLst>
                <a:cxn ang="0">
                  <a:pos x="T0" y="T1"/>
                </a:cxn>
                <a:cxn ang="0">
                  <a:pos x="T2" y="T3"/>
                </a:cxn>
                <a:cxn ang="0">
                  <a:pos x="T4" y="T5"/>
                </a:cxn>
                <a:cxn ang="0">
                  <a:pos x="T6" y="T7"/>
                </a:cxn>
                <a:cxn ang="0">
                  <a:pos x="T8" y="T9"/>
                </a:cxn>
              </a:cxnLst>
              <a:rect l="0" t="0" r="r" b="b"/>
              <a:pathLst>
                <a:path w="96" h="48">
                  <a:moveTo>
                    <a:pt x="48" y="48"/>
                  </a:moveTo>
                  <a:lnTo>
                    <a:pt x="96" y="24"/>
                  </a:lnTo>
                  <a:lnTo>
                    <a:pt x="48" y="0"/>
                  </a:lnTo>
                  <a:lnTo>
                    <a:pt x="0" y="24"/>
                  </a:lnTo>
                  <a:lnTo>
                    <a:pt x="48" y="48"/>
                  </a:lnTo>
                  <a:close/>
                </a:path>
              </a:pathLst>
            </a:custGeom>
            <a:noFill/>
            <a:ln w="5" cap="rnd">
              <a:solidFill>
                <a:srgbClr val="000000"/>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129" name="Freeform 714"/>
            <p:cNvSpPr>
              <a:spLocks noEditPoints="1"/>
            </p:cNvSpPr>
            <p:nvPr/>
          </p:nvSpPr>
          <p:spPr bwMode="auto">
            <a:xfrm>
              <a:off x="2651125" y="3565525"/>
              <a:ext cx="114300" cy="92075"/>
            </a:xfrm>
            <a:custGeom>
              <a:avLst/>
              <a:gdLst>
                <a:gd name="T0" fmla="*/ 0 w 72"/>
                <a:gd name="T1" fmla="*/ 29 h 58"/>
                <a:gd name="T2" fmla="*/ 72 w 72"/>
                <a:gd name="T3" fmla="*/ 0 h 58"/>
                <a:gd name="T4" fmla="*/ 0 w 72"/>
                <a:gd name="T5" fmla="*/ 29 h 58"/>
                <a:gd name="T6" fmla="*/ 72 w 72"/>
                <a:gd name="T7" fmla="*/ 58 h 58"/>
              </a:gdLst>
              <a:ahLst/>
              <a:cxnLst>
                <a:cxn ang="0">
                  <a:pos x="T0" y="T1"/>
                </a:cxn>
                <a:cxn ang="0">
                  <a:pos x="T2" y="T3"/>
                </a:cxn>
                <a:cxn ang="0">
                  <a:pos x="T4" y="T5"/>
                </a:cxn>
                <a:cxn ang="0">
                  <a:pos x="T6" y="T7"/>
                </a:cxn>
              </a:cxnLst>
              <a:rect l="0" t="0" r="r" b="b"/>
              <a:pathLst>
                <a:path w="72" h="58">
                  <a:moveTo>
                    <a:pt x="0" y="29"/>
                  </a:moveTo>
                  <a:lnTo>
                    <a:pt x="72" y="0"/>
                  </a:lnTo>
                  <a:moveTo>
                    <a:pt x="0" y="29"/>
                  </a:moveTo>
                  <a:lnTo>
                    <a:pt x="72" y="58"/>
                  </a:lnTo>
                </a:path>
              </a:pathLst>
            </a:custGeom>
            <a:noFill/>
            <a:ln w="5" cap="rnd">
              <a:solidFill>
                <a:srgbClr val="000000"/>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130" name="Rectangle 715"/>
            <p:cNvSpPr>
              <a:spLocks noChangeArrowheads="1"/>
            </p:cNvSpPr>
            <p:nvPr/>
          </p:nvSpPr>
          <p:spPr bwMode="auto">
            <a:xfrm>
              <a:off x="2674938" y="3451225"/>
              <a:ext cx="468589"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Arial" pitchFamily="34" charset="0"/>
                </a:rPr>
                <a:t>+member</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131" name="Rectangle 716"/>
            <p:cNvSpPr>
              <a:spLocks noChangeArrowheads="1"/>
            </p:cNvSpPr>
            <p:nvPr/>
          </p:nvSpPr>
          <p:spPr bwMode="auto">
            <a:xfrm>
              <a:off x="2674938" y="3649663"/>
              <a:ext cx="164572"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Arial" pitchFamily="34" charset="0"/>
                </a:rPr>
                <a:t>1..*</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grpSp>
      <p:sp>
        <p:nvSpPr>
          <p:cNvPr id="2733" name="TextBox 2732"/>
          <p:cNvSpPr txBox="1"/>
          <p:nvPr/>
        </p:nvSpPr>
        <p:spPr>
          <a:xfrm>
            <a:off x="7595144" y="2458059"/>
            <a:ext cx="914400" cy="437541"/>
          </a:xfrm>
          <a:prstGeom prst="rect">
            <a:avLst/>
          </a:prstGeom>
        </p:spPr>
        <p:txBody>
          <a:bodyPr vert="horz" wrap="none" lIns="91440" tIns="45720" rIns="91440" bIns="45720" rtlCol="0">
            <a:normAutofit lnSpcReduction="10000"/>
          </a:bodyPr>
          <a:lstStyle/>
          <a:p>
            <a:pPr marL="0" marR="0" indent="0" algn="l" defTabSz="457200" rtl="0" eaLnBrk="1" fontAlgn="auto" latinLnBrk="0" hangingPunct="1">
              <a:lnSpc>
                <a:spcPct val="100000"/>
              </a:lnSpc>
              <a:spcBef>
                <a:spcPct val="20000"/>
              </a:spcBef>
              <a:spcAft>
                <a:spcPts val="0"/>
              </a:spcAft>
              <a:buClrTx/>
              <a:buSzTx/>
              <a:buFont typeface="Arial"/>
              <a:buNone/>
              <a:tabLst/>
            </a:pPr>
            <a:r>
              <a:rPr kumimoji="0" lang="en-US" sz="2323" b="1" i="0" u="none" strike="noStrike" kern="1200" cap="none" spc="0" normalizeH="0" baseline="0" noProof="0" dirty="0" smtClean="0">
                <a:ln>
                  <a:noFill/>
                </a:ln>
                <a:effectLst/>
                <a:uLnTx/>
                <a:uFillTx/>
                <a:latin typeface="Arial Narrow"/>
                <a:ea typeface="+mn-ea"/>
                <a:cs typeface="Arial Narrow"/>
              </a:rPr>
              <a:t>Tier 1</a:t>
            </a:r>
          </a:p>
        </p:txBody>
      </p:sp>
      <p:sp>
        <p:nvSpPr>
          <p:cNvPr id="718" name="TextBox 717"/>
          <p:cNvSpPr txBox="1"/>
          <p:nvPr/>
        </p:nvSpPr>
        <p:spPr>
          <a:xfrm>
            <a:off x="5410200" y="2458059"/>
            <a:ext cx="914400" cy="437541"/>
          </a:xfrm>
          <a:prstGeom prst="rect">
            <a:avLst/>
          </a:prstGeom>
        </p:spPr>
        <p:txBody>
          <a:bodyPr vert="horz" wrap="none" lIns="91440" tIns="45720" rIns="91440" bIns="45720" rtlCol="0">
            <a:normAutofit lnSpcReduction="10000"/>
          </a:bodyPr>
          <a:lstStyle/>
          <a:p>
            <a:pPr marL="0" marR="0" indent="0" algn="l" defTabSz="457200" rtl="0" eaLnBrk="1" fontAlgn="auto" latinLnBrk="0" hangingPunct="1">
              <a:lnSpc>
                <a:spcPct val="100000"/>
              </a:lnSpc>
              <a:spcBef>
                <a:spcPct val="20000"/>
              </a:spcBef>
              <a:spcAft>
                <a:spcPts val="0"/>
              </a:spcAft>
              <a:buClrTx/>
              <a:buSzTx/>
              <a:buFont typeface="Arial"/>
              <a:buNone/>
              <a:tabLst/>
            </a:pPr>
            <a:r>
              <a:rPr kumimoji="0" lang="en-US" sz="2323" b="1" i="0" u="none" strike="noStrike" kern="1200" cap="none" spc="0" normalizeH="0" baseline="0" noProof="0" dirty="0" smtClean="0">
                <a:ln>
                  <a:noFill/>
                </a:ln>
                <a:effectLst/>
                <a:uLnTx/>
                <a:uFillTx/>
                <a:latin typeface="Arial Narrow"/>
                <a:ea typeface="+mn-ea"/>
                <a:cs typeface="Arial Narrow"/>
              </a:rPr>
              <a:t>Tier 2,3</a:t>
            </a:r>
          </a:p>
        </p:txBody>
      </p:sp>
    </p:spTree>
    <p:extLst>
      <p:ext uri="{BB962C8B-B14F-4D97-AF65-F5344CB8AC3E}">
        <p14:creationId xmlns:p14="http://schemas.microsoft.com/office/powerpoint/2010/main" val="3646555624"/>
      </p:ext>
    </p:extLst>
  </p:cSld>
  <p:clrMapOvr>
    <a:masterClrMapping/>
  </p:clrMapOvr>
  <p:transition spd="slow">
    <p:wipe dir="d"/>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Data type recommendations</a:t>
            </a:r>
            <a:endParaRPr lang="en-US" dirty="0"/>
          </a:p>
        </p:txBody>
      </p:sp>
      <p:sp>
        <p:nvSpPr>
          <p:cNvPr id="3" name="Content Placeholder 2"/>
          <p:cNvSpPr>
            <a:spLocks noGrp="1"/>
          </p:cNvSpPr>
          <p:nvPr>
            <p:ph idx="1"/>
          </p:nvPr>
        </p:nvSpPr>
        <p:spPr>
          <a:xfrm>
            <a:off x="609600" y="1600200"/>
            <a:ext cx="8077200" cy="4297363"/>
          </a:xfrm>
        </p:spPr>
        <p:txBody>
          <a:bodyPr/>
          <a:lstStyle/>
          <a:p>
            <a:pPr lvl="1"/>
            <a:r>
              <a:rPr lang="en-US" smtClean="0"/>
              <a:t>Well Logging </a:t>
            </a:r>
          </a:p>
          <a:p>
            <a:pPr lvl="1"/>
            <a:r>
              <a:rPr lang="en-US" smtClean="0"/>
              <a:t>Geochemistry</a:t>
            </a:r>
          </a:p>
          <a:p>
            <a:pPr lvl="1"/>
            <a:r>
              <a:rPr lang="en-US" smtClean="0"/>
              <a:t>Geophysics</a:t>
            </a:r>
          </a:p>
          <a:p>
            <a:pPr lvl="1"/>
            <a:r>
              <a:rPr lang="en-US" smtClean="0"/>
              <a:t>Land Status and Ownership</a:t>
            </a:r>
          </a:p>
          <a:p>
            <a:pPr lvl="1"/>
            <a:r>
              <a:rPr lang="en-US" smtClean="0"/>
              <a:t>Power Plant History</a:t>
            </a:r>
          </a:p>
          <a:p>
            <a:pPr lvl="1"/>
            <a:r>
              <a:rPr lang="en-US" smtClean="0"/>
              <a:t>Well field Development Costs</a:t>
            </a:r>
          </a:p>
          <a:p>
            <a:pPr lvl="1"/>
            <a:r>
              <a:rPr lang="en-US" smtClean="0"/>
              <a:t>Geothermal system resource </a:t>
            </a:r>
            <a:br>
              <a:rPr lang="en-US" smtClean="0"/>
            </a:br>
            <a:r>
              <a:rPr lang="en-US" smtClean="0"/>
              <a:t>models</a:t>
            </a:r>
            <a:endParaRPr lang="en-US" dirty="0"/>
          </a:p>
        </p:txBody>
      </p:sp>
      <p:pic>
        <p:nvPicPr>
          <p:cNvPr id="4" name="Picture 6"/>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096000" y="1676400"/>
            <a:ext cx="2895600" cy="436103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11848"/>
      </p:ext>
    </p:extLst>
  </p:cSld>
  <p:clrMapOvr>
    <a:masterClrMapping/>
  </p:clrMapOvr>
  <p:transition spd="slow">
    <p:wipe dir="d"/>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mtClean="0"/>
              <a:t>Formed to determine data priorities </a:t>
            </a:r>
          </a:p>
          <a:p>
            <a:r>
              <a:rPr lang="en-US" smtClean="0"/>
              <a:t>Represent user community</a:t>
            </a:r>
            <a:endParaRPr lang="en-US" dirty="0"/>
          </a:p>
        </p:txBody>
      </p:sp>
      <p:sp>
        <p:nvSpPr>
          <p:cNvPr id="4" name="Title 1"/>
          <p:cNvSpPr txBox="1">
            <a:spLocks/>
          </p:cNvSpPr>
          <p:nvPr/>
        </p:nvSpPr>
        <p:spPr bwMode="auto">
          <a:xfrm>
            <a:off x="838200" y="304800"/>
            <a:ext cx="5588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457200" rtl="0" eaLnBrk="0" fontAlgn="base" hangingPunct="0">
              <a:lnSpc>
                <a:spcPts val="2800"/>
              </a:lnSpc>
              <a:spcBef>
                <a:spcPct val="0"/>
              </a:spcBef>
              <a:spcAft>
                <a:spcPct val="0"/>
              </a:spcAft>
              <a:defRPr sz="2400" kern="1200">
                <a:solidFill>
                  <a:srgbClr val="FFFFFF"/>
                </a:solidFill>
                <a:latin typeface="Arial Narrow"/>
                <a:ea typeface="ＭＳ Ｐゴシック" pitchFamily="-108" charset="-128"/>
                <a:cs typeface="Arial Narrow"/>
              </a:defRPr>
            </a:lvl1pPr>
            <a:lvl2pPr algn="l" defTabSz="457200" rtl="0" eaLnBrk="0" fontAlgn="base" hangingPunct="0">
              <a:lnSpc>
                <a:spcPts val="2800"/>
              </a:lnSpc>
              <a:spcBef>
                <a:spcPct val="0"/>
              </a:spcBef>
              <a:spcAft>
                <a:spcPct val="0"/>
              </a:spcAft>
              <a:defRPr sz="2400">
                <a:solidFill>
                  <a:srgbClr val="FFFFFF"/>
                </a:solidFill>
                <a:latin typeface="Arial Narrow" pitchFamily="34" charset="0"/>
                <a:ea typeface="ＭＳ Ｐゴシック" pitchFamily="-108" charset="-128"/>
                <a:cs typeface="Arial Narrow" pitchFamily="34" charset="0"/>
              </a:defRPr>
            </a:lvl2pPr>
            <a:lvl3pPr algn="l" defTabSz="457200" rtl="0" eaLnBrk="0" fontAlgn="base" hangingPunct="0">
              <a:lnSpc>
                <a:spcPts val="2800"/>
              </a:lnSpc>
              <a:spcBef>
                <a:spcPct val="0"/>
              </a:spcBef>
              <a:spcAft>
                <a:spcPct val="0"/>
              </a:spcAft>
              <a:defRPr sz="2400">
                <a:solidFill>
                  <a:srgbClr val="FFFFFF"/>
                </a:solidFill>
                <a:latin typeface="Arial Narrow" pitchFamily="34" charset="0"/>
                <a:ea typeface="ＭＳ Ｐゴシック" pitchFamily="-108" charset="-128"/>
                <a:cs typeface="Arial Narrow" pitchFamily="34" charset="0"/>
              </a:defRPr>
            </a:lvl3pPr>
            <a:lvl4pPr algn="l" defTabSz="457200" rtl="0" eaLnBrk="0" fontAlgn="base" hangingPunct="0">
              <a:lnSpc>
                <a:spcPts val="2800"/>
              </a:lnSpc>
              <a:spcBef>
                <a:spcPct val="0"/>
              </a:spcBef>
              <a:spcAft>
                <a:spcPct val="0"/>
              </a:spcAft>
              <a:defRPr sz="2400">
                <a:solidFill>
                  <a:srgbClr val="FFFFFF"/>
                </a:solidFill>
                <a:latin typeface="Arial Narrow" pitchFamily="34" charset="0"/>
                <a:ea typeface="ＭＳ Ｐゴシック" pitchFamily="-108" charset="-128"/>
                <a:cs typeface="Arial Narrow" pitchFamily="34" charset="0"/>
              </a:defRPr>
            </a:lvl4pPr>
            <a:lvl5pPr algn="l" defTabSz="457200" rtl="0" eaLnBrk="0" fontAlgn="base" hangingPunct="0">
              <a:lnSpc>
                <a:spcPts val="2800"/>
              </a:lnSpc>
              <a:spcBef>
                <a:spcPct val="0"/>
              </a:spcBef>
              <a:spcAft>
                <a:spcPct val="0"/>
              </a:spcAft>
              <a:defRPr sz="2400">
                <a:solidFill>
                  <a:srgbClr val="FFFFFF"/>
                </a:solidFill>
                <a:latin typeface="Arial Narrow" pitchFamily="34" charset="0"/>
                <a:ea typeface="ＭＳ Ｐゴシック" pitchFamily="-108" charset="-128"/>
                <a:cs typeface="Arial Narrow" pitchFamily="34" charset="0"/>
              </a:defRPr>
            </a:lvl5pPr>
            <a:lvl6pPr marL="457200" algn="l" defTabSz="457200" rtl="0" eaLnBrk="1" fontAlgn="base" hangingPunct="1">
              <a:lnSpc>
                <a:spcPts val="2800"/>
              </a:lnSpc>
              <a:spcBef>
                <a:spcPct val="0"/>
              </a:spcBef>
              <a:spcAft>
                <a:spcPct val="0"/>
              </a:spcAft>
              <a:defRPr sz="3000">
                <a:solidFill>
                  <a:srgbClr val="FFFFFF"/>
                </a:solidFill>
                <a:latin typeface="Arial" charset="0"/>
                <a:ea typeface="ＭＳ Ｐゴシック" pitchFamily="-108" charset="-128"/>
              </a:defRPr>
            </a:lvl6pPr>
            <a:lvl7pPr marL="914400" algn="l" defTabSz="457200" rtl="0" eaLnBrk="1" fontAlgn="base" hangingPunct="1">
              <a:lnSpc>
                <a:spcPts val="2800"/>
              </a:lnSpc>
              <a:spcBef>
                <a:spcPct val="0"/>
              </a:spcBef>
              <a:spcAft>
                <a:spcPct val="0"/>
              </a:spcAft>
              <a:defRPr sz="3000">
                <a:solidFill>
                  <a:srgbClr val="FFFFFF"/>
                </a:solidFill>
                <a:latin typeface="Arial" charset="0"/>
                <a:ea typeface="ＭＳ Ｐゴシック" pitchFamily="-108" charset="-128"/>
              </a:defRPr>
            </a:lvl7pPr>
            <a:lvl8pPr marL="1371600" algn="l" defTabSz="457200" rtl="0" eaLnBrk="1" fontAlgn="base" hangingPunct="1">
              <a:lnSpc>
                <a:spcPts val="2800"/>
              </a:lnSpc>
              <a:spcBef>
                <a:spcPct val="0"/>
              </a:spcBef>
              <a:spcAft>
                <a:spcPct val="0"/>
              </a:spcAft>
              <a:defRPr sz="3000">
                <a:solidFill>
                  <a:srgbClr val="FFFFFF"/>
                </a:solidFill>
                <a:latin typeface="Arial" charset="0"/>
                <a:ea typeface="ＭＳ Ｐゴシック" pitchFamily="-108" charset="-128"/>
              </a:defRPr>
            </a:lvl8pPr>
            <a:lvl9pPr marL="1828800" algn="l" defTabSz="457200" rtl="0" eaLnBrk="1" fontAlgn="base" hangingPunct="1">
              <a:lnSpc>
                <a:spcPts val="2800"/>
              </a:lnSpc>
              <a:spcBef>
                <a:spcPct val="0"/>
              </a:spcBef>
              <a:spcAft>
                <a:spcPct val="0"/>
              </a:spcAft>
              <a:defRPr sz="3000">
                <a:solidFill>
                  <a:srgbClr val="FFFFFF"/>
                </a:solidFill>
                <a:latin typeface="Arial" charset="0"/>
                <a:ea typeface="ＭＳ Ｐゴシック" pitchFamily="-108" charset="-128"/>
              </a:defRPr>
            </a:lvl9pPr>
          </a:lstStyle>
          <a:p>
            <a:r>
              <a:rPr lang="en-US" sz="3200" b="1" dirty="0" smtClean="0">
                <a:solidFill>
                  <a:schemeClr val="tx1"/>
                </a:solidFill>
                <a:latin typeface="Arial Narrow" pitchFamily="34" charset="0"/>
              </a:rPr>
              <a:t>Domain Steering Committee</a:t>
            </a:r>
            <a:endParaRPr lang="en-US" sz="3200" b="1" dirty="0">
              <a:solidFill>
                <a:schemeClr val="tx1"/>
              </a:solidFill>
              <a:latin typeface="Arial Narrow" pitchFamily="34" charset="0"/>
            </a:endParaRPr>
          </a:p>
        </p:txBody>
      </p:sp>
      <p:sp>
        <p:nvSpPr>
          <p:cNvPr id="5" name="Content Placeholder 2"/>
          <p:cNvSpPr txBox="1">
            <a:spLocks/>
          </p:cNvSpPr>
          <p:nvPr/>
        </p:nvSpPr>
        <p:spPr bwMode="auto">
          <a:xfrm>
            <a:off x="1524000" y="2667000"/>
            <a:ext cx="6756846"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defTabSz="457200" rtl="0" eaLnBrk="0" fontAlgn="base" hangingPunct="0">
              <a:spcBef>
                <a:spcPct val="20000"/>
              </a:spcBef>
              <a:spcAft>
                <a:spcPct val="0"/>
              </a:spcAft>
              <a:buFont typeface="Arial" pitchFamily="34" charset="0"/>
              <a:buChar char="•"/>
              <a:defRPr sz="2000" kern="1200">
                <a:solidFill>
                  <a:srgbClr val="292929"/>
                </a:solidFill>
                <a:latin typeface="Calibri"/>
                <a:ea typeface="ＭＳ Ｐゴシック" pitchFamily="-108" charset="-128"/>
                <a:cs typeface="Calibri"/>
              </a:defRPr>
            </a:lvl1pPr>
            <a:lvl2pPr marL="742950" indent="-285750" algn="l" defTabSz="457200" rtl="0" eaLnBrk="0" fontAlgn="base" hangingPunct="0">
              <a:spcBef>
                <a:spcPct val="20000"/>
              </a:spcBef>
              <a:spcAft>
                <a:spcPct val="0"/>
              </a:spcAft>
              <a:buFont typeface="Arial" pitchFamily="34" charset="0"/>
              <a:buChar char="–"/>
              <a:defRPr sz="1800" kern="1200">
                <a:solidFill>
                  <a:srgbClr val="292929"/>
                </a:solidFill>
                <a:latin typeface="Calibri"/>
                <a:ea typeface="ＭＳ Ｐゴシック" pitchFamily="-108" charset="-128"/>
                <a:cs typeface="Calibri"/>
              </a:defRPr>
            </a:lvl2pPr>
            <a:lvl3pPr marL="1143000" indent="-228600" algn="l" defTabSz="457200" rtl="0" eaLnBrk="0" fontAlgn="base" hangingPunct="0">
              <a:spcBef>
                <a:spcPct val="20000"/>
              </a:spcBef>
              <a:spcAft>
                <a:spcPct val="0"/>
              </a:spcAft>
              <a:buFont typeface="Arial" pitchFamily="34" charset="0"/>
              <a:buChar char="•"/>
              <a:defRPr sz="1400" kern="1200">
                <a:solidFill>
                  <a:srgbClr val="292929"/>
                </a:solidFill>
                <a:latin typeface="Calibri"/>
                <a:ea typeface="ＭＳ Ｐゴシック" pitchFamily="-108" charset="-128"/>
                <a:cs typeface="Calibri"/>
              </a:defRPr>
            </a:lvl3pPr>
            <a:lvl4pPr marL="1600200" indent="-228600" algn="l" defTabSz="457200" rtl="0" eaLnBrk="0" fontAlgn="base" hangingPunct="0">
              <a:spcBef>
                <a:spcPct val="20000"/>
              </a:spcBef>
              <a:spcAft>
                <a:spcPct val="0"/>
              </a:spcAft>
              <a:buFont typeface="Arial" pitchFamily="34" charset="0"/>
              <a:buChar char="–"/>
              <a:defRPr sz="1400" kern="1200">
                <a:solidFill>
                  <a:srgbClr val="292929"/>
                </a:solidFill>
                <a:latin typeface="Calibri"/>
                <a:ea typeface="ＭＳ Ｐゴシック" pitchFamily="-108" charset="-128"/>
                <a:cs typeface="Calibri"/>
              </a:defRPr>
            </a:lvl4pPr>
            <a:lvl5pPr marL="2057400" indent="-228600" algn="l" defTabSz="457200" rtl="0" eaLnBrk="0" fontAlgn="base" hangingPunct="0">
              <a:spcBef>
                <a:spcPct val="20000"/>
              </a:spcBef>
              <a:spcAft>
                <a:spcPct val="0"/>
              </a:spcAft>
              <a:buFont typeface="Arial" pitchFamily="34" charset="0"/>
              <a:buChar char="»"/>
              <a:defRPr sz="1400" kern="1200">
                <a:solidFill>
                  <a:srgbClr val="292929"/>
                </a:solidFill>
                <a:latin typeface="Calibri"/>
                <a:ea typeface="ＭＳ Ｐゴシック" pitchFamily="-108" charset="-128"/>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i="1" dirty="0" smtClean="0">
                <a:solidFill>
                  <a:schemeClr val="bg2">
                    <a:lumMod val="10000"/>
                  </a:schemeClr>
                </a:solidFill>
                <a:latin typeface="+mn-lt"/>
              </a:rPr>
              <a:t>Toni Boyd</a:t>
            </a:r>
            <a:r>
              <a:rPr lang="en-US" sz="1800" dirty="0" smtClean="0">
                <a:solidFill>
                  <a:schemeClr val="bg2">
                    <a:lumMod val="10000"/>
                  </a:schemeClr>
                </a:solidFill>
                <a:latin typeface="+mn-lt"/>
              </a:rPr>
              <a:t>: Geo-Heat Center Oregon Institute Technology: direct use data - national</a:t>
            </a:r>
          </a:p>
          <a:p>
            <a:r>
              <a:rPr lang="en-US" sz="1800" b="1" i="1" dirty="0" smtClean="0">
                <a:solidFill>
                  <a:schemeClr val="bg2">
                    <a:lumMod val="10000"/>
                  </a:schemeClr>
                </a:solidFill>
                <a:latin typeface="+mn-lt"/>
              </a:rPr>
              <a:t>Roland Horne</a:t>
            </a:r>
            <a:r>
              <a:rPr lang="en-US" sz="1800" dirty="0" smtClean="0">
                <a:solidFill>
                  <a:schemeClr val="bg2">
                    <a:lumMod val="10000"/>
                  </a:schemeClr>
                </a:solidFill>
                <a:latin typeface="+mn-lt"/>
              </a:rPr>
              <a:t>: Stanford University-Stanford Reservoir Engineering Conference papers and research results</a:t>
            </a:r>
          </a:p>
          <a:p>
            <a:r>
              <a:rPr lang="en-US" sz="1800" b="1" i="1" dirty="0" smtClean="0">
                <a:solidFill>
                  <a:schemeClr val="bg2">
                    <a:lumMod val="10000"/>
                  </a:schemeClr>
                </a:solidFill>
                <a:latin typeface="+mn-lt"/>
              </a:rPr>
              <a:t>Joseph Moore</a:t>
            </a:r>
            <a:r>
              <a:rPr lang="en-US" sz="1800" dirty="0" smtClean="0">
                <a:solidFill>
                  <a:schemeClr val="bg2">
                    <a:lumMod val="10000"/>
                  </a:schemeClr>
                </a:solidFill>
                <a:latin typeface="+mn-lt"/>
              </a:rPr>
              <a:t>: Energy &amp; Geoscience Institute-legacy resource and research data (</a:t>
            </a:r>
            <a:r>
              <a:rPr lang="en-US" sz="1800" b="1" dirty="0" smtClean="0">
                <a:solidFill>
                  <a:schemeClr val="bg2">
                    <a:lumMod val="10000"/>
                  </a:schemeClr>
                </a:solidFill>
                <a:latin typeface="+mn-lt"/>
              </a:rPr>
              <a:t>Chair</a:t>
            </a:r>
            <a:r>
              <a:rPr lang="en-US" sz="1800" dirty="0" smtClean="0">
                <a:solidFill>
                  <a:schemeClr val="bg2">
                    <a:lumMod val="10000"/>
                  </a:schemeClr>
                </a:solidFill>
                <a:latin typeface="+mn-lt"/>
              </a:rPr>
              <a:t>)</a:t>
            </a:r>
          </a:p>
          <a:p>
            <a:r>
              <a:rPr lang="en-US" sz="1800" b="1" i="1" dirty="0" smtClean="0">
                <a:solidFill>
                  <a:schemeClr val="bg2">
                    <a:lumMod val="10000"/>
                  </a:schemeClr>
                </a:solidFill>
                <a:latin typeface="+mn-lt"/>
              </a:rPr>
              <a:t>Lisa Shevenell</a:t>
            </a:r>
            <a:r>
              <a:rPr lang="en-US" sz="1800" dirty="0" smtClean="0">
                <a:solidFill>
                  <a:schemeClr val="bg2">
                    <a:lumMod val="10000"/>
                  </a:schemeClr>
                </a:solidFill>
                <a:latin typeface="+mn-lt"/>
              </a:rPr>
              <a:t>: University Nevada, Reno – legacy to recent resource and research data</a:t>
            </a:r>
          </a:p>
        </p:txBody>
      </p:sp>
    </p:spTree>
    <p:extLst>
      <p:ext uri="{BB962C8B-B14F-4D97-AF65-F5344CB8AC3E}">
        <p14:creationId xmlns:p14="http://schemas.microsoft.com/office/powerpoint/2010/main" val="116200993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Purpose</a:t>
            </a:r>
            <a:endParaRPr lang="en-US" dirty="0"/>
          </a:p>
        </p:txBody>
      </p:sp>
      <p:sp>
        <p:nvSpPr>
          <p:cNvPr id="19459" name="Content Placeholder 2"/>
          <p:cNvSpPr>
            <a:spLocks noGrp="1"/>
          </p:cNvSpPr>
          <p:nvPr>
            <p:ph idx="1"/>
          </p:nvPr>
        </p:nvSpPr>
        <p:spPr>
          <a:xfrm>
            <a:off x="762000" y="1596413"/>
            <a:ext cx="8077200" cy="3432787"/>
          </a:xfrm>
        </p:spPr>
        <p:txBody>
          <a:bodyPr>
            <a:normAutofit/>
          </a:bodyPr>
          <a:lstStyle/>
          <a:p>
            <a:r>
              <a:rPr lang="en-US" dirty="0" smtClean="0"/>
              <a:t>Make data resources of State and Federal geological surveys accessible online in a distributed network by </a:t>
            </a:r>
          </a:p>
          <a:p>
            <a:pPr lvl="1"/>
            <a:r>
              <a:rPr lang="en-US" dirty="0" smtClean="0"/>
              <a:t>using common standards and protocols</a:t>
            </a:r>
          </a:p>
          <a:p>
            <a:pPr lvl="1"/>
            <a:r>
              <a:rPr lang="en-US" dirty="0" smtClean="0"/>
              <a:t>working with data providers to implement these services.   </a:t>
            </a:r>
          </a:p>
        </p:txBody>
      </p:sp>
      <p:pic>
        <p:nvPicPr>
          <p:cNvPr id="19460"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914400" y="5410200"/>
            <a:ext cx="1544638" cy="130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5"/>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895600" y="5410200"/>
            <a:ext cx="1639888"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3"/>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876800" y="5334000"/>
            <a:ext cx="1595438"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Picture 2"/>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162800" y="5181600"/>
            <a:ext cx="1220788" cy="153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3035916"/>
      </p:ext>
    </p:extLst>
  </p:cSld>
  <p:clrMapOvr>
    <a:masterClrMapping/>
  </p:clrMapOvr>
  <p:transition spd="slow">
    <p:wipe dir="d"/>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01886" y="1407686"/>
            <a:ext cx="3530249" cy="2605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80649" y="3730493"/>
            <a:ext cx="5185187" cy="297510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824742" y="1383936"/>
            <a:ext cx="5093625" cy="3807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6638306" y="4927784"/>
            <a:ext cx="2291937" cy="715223"/>
          </a:xfrm>
          <a:prstGeom prst="rect">
            <a:avLst/>
          </a:prstGeom>
          <a:solidFill>
            <a:schemeClr val="accent1">
              <a:alpha val="89000"/>
            </a:schemeClr>
          </a:solidFill>
        </p:spPr>
        <p:txBody>
          <a:bodyPr vert="horz" wrap="square" lIns="91440" tIns="45720" rIns="91440" bIns="45720" rtlCol="0">
            <a:normAutofit fontScale="62500" lnSpcReduction="20000"/>
          </a:bodyPr>
          <a:lstStyle/>
          <a:p>
            <a:pPr marL="0" marR="0" indent="0" algn="l" defTabSz="457200" rtl="0" eaLnBrk="1" fontAlgn="auto" latinLnBrk="0" hangingPunct="1">
              <a:lnSpc>
                <a:spcPct val="100000"/>
              </a:lnSpc>
              <a:spcBef>
                <a:spcPct val="20000"/>
              </a:spcBef>
              <a:spcAft>
                <a:spcPts val="0"/>
              </a:spcAft>
              <a:buClrTx/>
              <a:buSzTx/>
              <a:buFont typeface="Arial"/>
              <a:buNone/>
              <a:tabLst/>
            </a:pPr>
            <a:r>
              <a:rPr lang="en-US" sz="2323" b="1" dirty="0" smtClean="0">
                <a:solidFill>
                  <a:srgbClr val="002060"/>
                </a:solidFill>
                <a:latin typeface="Arial Narrow"/>
                <a:ea typeface="+mn-ea"/>
                <a:cs typeface="Arial Narrow"/>
              </a:rPr>
              <a:t>One of 34 Best Presentation Awards from over 180 presentations at 2012 GRC</a:t>
            </a:r>
            <a:endParaRPr kumimoji="0" lang="en-US" sz="2323" b="1" i="0" u="none" strike="noStrike" kern="1200" cap="none" spc="0" normalizeH="0" baseline="0" noProof="0" dirty="0" smtClean="0">
              <a:ln>
                <a:noFill/>
              </a:ln>
              <a:solidFill>
                <a:srgbClr val="002060"/>
              </a:solidFill>
              <a:effectLst/>
              <a:uLnTx/>
              <a:uFillTx/>
              <a:latin typeface="Arial Narrow"/>
              <a:ea typeface="+mn-ea"/>
              <a:cs typeface="Arial Narrow"/>
            </a:endParaRPr>
          </a:p>
        </p:txBody>
      </p:sp>
      <p:sp>
        <p:nvSpPr>
          <p:cNvPr id="8" name="TextBox 7"/>
          <p:cNvSpPr txBox="1"/>
          <p:nvPr/>
        </p:nvSpPr>
        <p:spPr>
          <a:xfrm>
            <a:off x="201886" y="1862802"/>
            <a:ext cx="2327558" cy="502620"/>
          </a:xfrm>
          <a:prstGeom prst="rect">
            <a:avLst/>
          </a:prstGeom>
          <a:solidFill>
            <a:schemeClr val="accent1">
              <a:alpha val="89000"/>
            </a:schemeClr>
          </a:solidFill>
        </p:spPr>
        <p:txBody>
          <a:bodyPr vert="horz" wrap="square" lIns="91440" tIns="45720" rIns="91440" bIns="45720" rtlCol="0">
            <a:normAutofit fontScale="62500" lnSpcReduction="20000"/>
          </a:bodyPr>
          <a:lstStyle/>
          <a:p>
            <a:pPr marL="0" marR="0" indent="0" algn="l" defTabSz="457200" rtl="0" eaLnBrk="1" fontAlgn="auto" latinLnBrk="0" hangingPunct="1">
              <a:lnSpc>
                <a:spcPct val="100000"/>
              </a:lnSpc>
              <a:spcBef>
                <a:spcPct val="20000"/>
              </a:spcBef>
              <a:spcAft>
                <a:spcPts val="0"/>
              </a:spcAft>
              <a:buClrTx/>
              <a:buSzTx/>
              <a:buFont typeface="Arial"/>
              <a:buNone/>
              <a:tabLst/>
            </a:pPr>
            <a:r>
              <a:rPr lang="en-US" sz="2323" b="1" dirty="0" smtClean="0">
                <a:solidFill>
                  <a:srgbClr val="002060"/>
                </a:solidFill>
                <a:latin typeface="Arial Narrow"/>
                <a:ea typeface="+mn-ea"/>
                <a:cs typeface="Arial Narrow"/>
              </a:rPr>
              <a:t>UGS discovery in the Black Rock Desert listed as #7</a:t>
            </a:r>
            <a:endParaRPr kumimoji="0" lang="en-US" sz="2323" b="1" i="0" u="none" strike="noStrike" kern="1200" cap="none" spc="0" normalizeH="0" baseline="0" noProof="0" dirty="0" smtClean="0">
              <a:ln>
                <a:noFill/>
              </a:ln>
              <a:solidFill>
                <a:srgbClr val="002060"/>
              </a:solidFill>
              <a:effectLst/>
              <a:uLnTx/>
              <a:uFillTx/>
              <a:latin typeface="Arial Narrow"/>
              <a:ea typeface="+mn-ea"/>
              <a:cs typeface="Arial Narrow"/>
            </a:endParaRPr>
          </a:p>
        </p:txBody>
      </p:sp>
      <p:sp>
        <p:nvSpPr>
          <p:cNvPr id="9" name="Title 1"/>
          <p:cNvSpPr>
            <a:spLocks noGrp="1"/>
          </p:cNvSpPr>
          <p:nvPr>
            <p:ph type="title"/>
          </p:nvPr>
        </p:nvSpPr>
        <p:spPr>
          <a:xfrm>
            <a:off x="457200" y="274638"/>
            <a:ext cx="8229600" cy="1143000"/>
          </a:xfrm>
        </p:spPr>
        <p:txBody>
          <a:bodyPr/>
          <a:lstStyle/>
          <a:p>
            <a:r>
              <a:rPr lang="en-US" dirty="0" smtClean="0">
                <a:solidFill>
                  <a:schemeClr val="tx2"/>
                </a:solidFill>
                <a:latin typeface="Tahoma" pitchFamily="34" charset="0"/>
                <a:ea typeface="Tahoma" pitchFamily="34" charset="0"/>
                <a:cs typeface="Tahoma" pitchFamily="34" charset="0"/>
              </a:rPr>
              <a:t>Industry Recognition</a:t>
            </a:r>
            <a:endParaRPr lang="en-US" dirty="0">
              <a:solidFill>
                <a:schemeClr val="tx2"/>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3317651874"/>
      </p:ext>
    </p:extLst>
  </p:cSld>
  <p:clrMapOvr>
    <a:masterClrMapping/>
  </p:clrMapOvr>
  <p:transition spd="slow">
    <p:wipe dir="d"/>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Catalog system issues</a:t>
            </a:r>
            <a:endParaRPr lang="en-US" dirty="0"/>
          </a:p>
        </p:txBody>
      </p:sp>
      <p:sp>
        <p:nvSpPr>
          <p:cNvPr id="3" name="Content Placeholder 2"/>
          <p:cNvSpPr>
            <a:spLocks noGrp="1"/>
          </p:cNvSpPr>
          <p:nvPr>
            <p:ph idx="1"/>
          </p:nvPr>
        </p:nvSpPr>
        <p:spPr/>
        <p:txBody>
          <a:bodyPr/>
          <a:lstStyle/>
          <a:p>
            <a:r>
              <a:rPr lang="en-US" smtClean="0"/>
              <a:t>How to manage metadata</a:t>
            </a:r>
          </a:p>
          <a:p>
            <a:pPr lvl="1"/>
            <a:r>
              <a:rPr lang="en-US" smtClean="0"/>
              <a:t>Various streams for importing</a:t>
            </a:r>
          </a:p>
          <a:p>
            <a:pPr lvl="1"/>
            <a:r>
              <a:rPr lang="en-US" smtClean="0"/>
              <a:t>Management system based on conceptual model</a:t>
            </a:r>
          </a:p>
          <a:p>
            <a:r>
              <a:rPr lang="en-US" smtClean="0"/>
              <a:t>Metadata for machines– connect user to services inside of their user environment</a:t>
            </a:r>
          </a:p>
          <a:p>
            <a:pPr lvl="1"/>
            <a:r>
              <a:rPr lang="en-US" smtClean="0"/>
              <a:t>Requires machine-actionable links</a:t>
            </a:r>
          </a:p>
          <a:p>
            <a:r>
              <a:rPr lang="en-US" smtClean="0"/>
              <a:t>Document and file searching should be done with standard search engines</a:t>
            </a:r>
          </a:p>
          <a:p>
            <a:pPr lvl="1"/>
            <a:endParaRPr lang="en-US" dirty="0"/>
          </a:p>
        </p:txBody>
      </p:sp>
    </p:spTree>
    <p:extLst>
      <p:ext uri="{BB962C8B-B14F-4D97-AF65-F5344CB8AC3E}">
        <p14:creationId xmlns:p14="http://schemas.microsoft.com/office/powerpoint/2010/main" val="729802270"/>
      </p:ext>
    </p:extLst>
  </p:cSld>
  <p:clrMapOvr>
    <a:masterClrMapping/>
  </p:clrMapOvr>
  <p:transition spd="slow">
    <p:wipe dir="d"/>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463" y="152400"/>
            <a:ext cx="7839075" cy="655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803" name="Picture 3" descr="C:\Users\srichard\AppData\Local\Temp\0442TL.tif"/>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057400" y="153988"/>
            <a:ext cx="21240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645955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6803"/>
                                        </p:tgtEl>
                                        <p:attrNameLst>
                                          <p:attrName>style.visibility</p:attrName>
                                        </p:attrNameLst>
                                      </p:cBhvr>
                                      <p:to>
                                        <p:strVal val="visible"/>
                                      </p:to>
                                    </p:set>
                                    <p:animEffect transition="in" filter="fade">
                                      <p:cBhvr>
                                        <p:cTn id="7" dur="500"/>
                                        <p:tgtEl>
                                          <p:spTgt spid="76803"/>
                                        </p:tgtEl>
                                      </p:cBhvr>
                                    </p:animEffect>
                                  </p:childTnLst>
                                </p:cTn>
                              </p:par>
                            </p:childTnLst>
                          </p:cTn>
                        </p:par>
                        <p:par>
                          <p:cTn id="8" fill="hold" nodeType="afterGroup">
                            <p:stCondLst>
                              <p:cond delay="500"/>
                            </p:stCondLst>
                            <p:childTnLst>
                              <p:par>
                                <p:cTn id="9" presetID="9" presetClass="emph" presetSubtype="0" nodeType="afterEffect">
                                  <p:stCondLst>
                                    <p:cond delay="100"/>
                                  </p:stCondLst>
                                  <p:childTnLst>
                                    <p:set>
                                      <p:cBhvr rctx="PPT">
                                        <p:cTn id="10" dur="indefinite"/>
                                        <p:tgtEl>
                                          <p:spTgt spid="76802"/>
                                        </p:tgtEl>
                                        <p:attrNameLst>
                                          <p:attrName>style.opacity</p:attrName>
                                        </p:attrNameLst>
                                      </p:cBhvr>
                                      <p:to>
                                        <p:strVal val="0.5"/>
                                      </p:to>
                                    </p:set>
                                    <p:animEffect filter="image" prLst="opacity: 0.5">
                                      <p:cBhvr rctx="IE">
                                        <p:cTn id="11" dur="indefinite"/>
                                        <p:tgtEl>
                                          <p:spTgt spid="768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1"/>
            <a:r>
              <a:rPr lang="en-US" smtClean="0"/>
              <a:t>Toni Boyd: Geo-Heat Center Oregon Institute Technology: direct use data - national</a:t>
            </a:r>
          </a:p>
          <a:p>
            <a:pPr lvl="1"/>
            <a:r>
              <a:rPr lang="en-US" smtClean="0"/>
              <a:t>Roland Horne: Stanford University-Stanford Reservoir Engineering Conference papers and research results</a:t>
            </a:r>
          </a:p>
          <a:p>
            <a:pPr lvl="1"/>
            <a:r>
              <a:rPr lang="en-US" smtClean="0"/>
              <a:t>Joseph Moore: Energy &amp; Geoscience Institute-legacy resource and research data (Chair)</a:t>
            </a:r>
          </a:p>
          <a:p>
            <a:pPr lvl="1"/>
            <a:r>
              <a:rPr lang="en-US" smtClean="0"/>
              <a:t>Lisa Shevenell: University Nevada, Reno – legacy to recent resource and research data</a:t>
            </a:r>
          </a:p>
          <a:p>
            <a:endParaRPr lang="en-US" dirty="0"/>
          </a:p>
        </p:txBody>
      </p:sp>
      <p:sp>
        <p:nvSpPr>
          <p:cNvPr id="4" name="Title 1"/>
          <p:cNvSpPr txBox="1">
            <a:spLocks/>
          </p:cNvSpPr>
          <p:nvPr/>
        </p:nvSpPr>
        <p:spPr bwMode="auto">
          <a:xfrm>
            <a:off x="152400" y="0"/>
            <a:ext cx="5867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457200" rtl="0" eaLnBrk="0" fontAlgn="base" hangingPunct="0">
              <a:lnSpc>
                <a:spcPts val="2800"/>
              </a:lnSpc>
              <a:spcBef>
                <a:spcPct val="0"/>
              </a:spcBef>
              <a:spcAft>
                <a:spcPct val="0"/>
              </a:spcAft>
              <a:defRPr sz="2400" kern="1200">
                <a:solidFill>
                  <a:srgbClr val="FFFFFF"/>
                </a:solidFill>
                <a:latin typeface="Arial Narrow"/>
                <a:ea typeface="ＭＳ Ｐゴシック" pitchFamily="-108" charset="-128"/>
                <a:cs typeface="Arial Narrow"/>
              </a:defRPr>
            </a:lvl1pPr>
            <a:lvl2pPr algn="l" defTabSz="457200" rtl="0" eaLnBrk="0" fontAlgn="base" hangingPunct="0">
              <a:lnSpc>
                <a:spcPts val="2800"/>
              </a:lnSpc>
              <a:spcBef>
                <a:spcPct val="0"/>
              </a:spcBef>
              <a:spcAft>
                <a:spcPct val="0"/>
              </a:spcAft>
              <a:defRPr sz="2400">
                <a:solidFill>
                  <a:srgbClr val="FFFFFF"/>
                </a:solidFill>
                <a:latin typeface="Arial Narrow" pitchFamily="34" charset="0"/>
                <a:ea typeface="ＭＳ Ｐゴシック" pitchFamily="-108" charset="-128"/>
                <a:cs typeface="Arial Narrow" pitchFamily="34" charset="0"/>
              </a:defRPr>
            </a:lvl2pPr>
            <a:lvl3pPr algn="l" defTabSz="457200" rtl="0" eaLnBrk="0" fontAlgn="base" hangingPunct="0">
              <a:lnSpc>
                <a:spcPts val="2800"/>
              </a:lnSpc>
              <a:spcBef>
                <a:spcPct val="0"/>
              </a:spcBef>
              <a:spcAft>
                <a:spcPct val="0"/>
              </a:spcAft>
              <a:defRPr sz="2400">
                <a:solidFill>
                  <a:srgbClr val="FFFFFF"/>
                </a:solidFill>
                <a:latin typeface="Arial Narrow" pitchFamily="34" charset="0"/>
                <a:ea typeface="ＭＳ Ｐゴシック" pitchFamily="-108" charset="-128"/>
                <a:cs typeface="Arial Narrow" pitchFamily="34" charset="0"/>
              </a:defRPr>
            </a:lvl3pPr>
            <a:lvl4pPr algn="l" defTabSz="457200" rtl="0" eaLnBrk="0" fontAlgn="base" hangingPunct="0">
              <a:lnSpc>
                <a:spcPts val="2800"/>
              </a:lnSpc>
              <a:spcBef>
                <a:spcPct val="0"/>
              </a:spcBef>
              <a:spcAft>
                <a:spcPct val="0"/>
              </a:spcAft>
              <a:defRPr sz="2400">
                <a:solidFill>
                  <a:srgbClr val="FFFFFF"/>
                </a:solidFill>
                <a:latin typeface="Arial Narrow" pitchFamily="34" charset="0"/>
                <a:ea typeface="ＭＳ Ｐゴシック" pitchFamily="-108" charset="-128"/>
                <a:cs typeface="Arial Narrow" pitchFamily="34" charset="0"/>
              </a:defRPr>
            </a:lvl4pPr>
            <a:lvl5pPr algn="l" defTabSz="457200" rtl="0" eaLnBrk="0" fontAlgn="base" hangingPunct="0">
              <a:lnSpc>
                <a:spcPts val="2800"/>
              </a:lnSpc>
              <a:spcBef>
                <a:spcPct val="0"/>
              </a:spcBef>
              <a:spcAft>
                <a:spcPct val="0"/>
              </a:spcAft>
              <a:defRPr sz="2400">
                <a:solidFill>
                  <a:srgbClr val="FFFFFF"/>
                </a:solidFill>
                <a:latin typeface="Arial Narrow" pitchFamily="34" charset="0"/>
                <a:ea typeface="ＭＳ Ｐゴシック" pitchFamily="-108" charset="-128"/>
                <a:cs typeface="Arial Narrow" pitchFamily="34" charset="0"/>
              </a:defRPr>
            </a:lvl5pPr>
            <a:lvl6pPr marL="457200" algn="l" defTabSz="457200" rtl="0" eaLnBrk="1" fontAlgn="base" hangingPunct="1">
              <a:lnSpc>
                <a:spcPts val="2800"/>
              </a:lnSpc>
              <a:spcBef>
                <a:spcPct val="0"/>
              </a:spcBef>
              <a:spcAft>
                <a:spcPct val="0"/>
              </a:spcAft>
              <a:defRPr sz="3000">
                <a:solidFill>
                  <a:srgbClr val="FFFFFF"/>
                </a:solidFill>
                <a:latin typeface="Arial" charset="0"/>
                <a:ea typeface="ＭＳ Ｐゴシック" pitchFamily="-108" charset="-128"/>
              </a:defRPr>
            </a:lvl6pPr>
            <a:lvl7pPr marL="914400" algn="l" defTabSz="457200" rtl="0" eaLnBrk="1" fontAlgn="base" hangingPunct="1">
              <a:lnSpc>
                <a:spcPts val="2800"/>
              </a:lnSpc>
              <a:spcBef>
                <a:spcPct val="0"/>
              </a:spcBef>
              <a:spcAft>
                <a:spcPct val="0"/>
              </a:spcAft>
              <a:defRPr sz="3000">
                <a:solidFill>
                  <a:srgbClr val="FFFFFF"/>
                </a:solidFill>
                <a:latin typeface="Arial" charset="0"/>
                <a:ea typeface="ＭＳ Ｐゴシック" pitchFamily="-108" charset="-128"/>
              </a:defRPr>
            </a:lvl7pPr>
            <a:lvl8pPr marL="1371600" algn="l" defTabSz="457200" rtl="0" eaLnBrk="1" fontAlgn="base" hangingPunct="1">
              <a:lnSpc>
                <a:spcPts val="2800"/>
              </a:lnSpc>
              <a:spcBef>
                <a:spcPct val="0"/>
              </a:spcBef>
              <a:spcAft>
                <a:spcPct val="0"/>
              </a:spcAft>
              <a:defRPr sz="3000">
                <a:solidFill>
                  <a:srgbClr val="FFFFFF"/>
                </a:solidFill>
                <a:latin typeface="Arial" charset="0"/>
                <a:ea typeface="ＭＳ Ｐゴシック" pitchFamily="-108" charset="-128"/>
              </a:defRPr>
            </a:lvl8pPr>
            <a:lvl9pPr marL="1828800" algn="l" defTabSz="457200" rtl="0" eaLnBrk="1" fontAlgn="base" hangingPunct="1">
              <a:lnSpc>
                <a:spcPts val="2800"/>
              </a:lnSpc>
              <a:spcBef>
                <a:spcPct val="0"/>
              </a:spcBef>
              <a:spcAft>
                <a:spcPct val="0"/>
              </a:spcAft>
              <a:defRPr sz="3000">
                <a:solidFill>
                  <a:srgbClr val="FFFFFF"/>
                </a:solidFill>
                <a:latin typeface="Arial" charset="0"/>
                <a:ea typeface="ＭＳ Ｐゴシック" pitchFamily="-108" charset="-128"/>
              </a:defRPr>
            </a:lvl9pPr>
          </a:lstStyle>
          <a:p>
            <a:r>
              <a:rPr lang="en-US" sz="3200" b="1" dirty="0" smtClean="0">
                <a:latin typeface="Arial Narrow" pitchFamily="34" charset="0"/>
              </a:rPr>
              <a:t>Domain Steering Committee Members</a:t>
            </a:r>
            <a:endParaRPr lang="en-US" sz="3200" b="1" dirty="0">
              <a:latin typeface="Arial Narrow" pitchFamily="34" charset="0"/>
            </a:endParaRPr>
          </a:p>
        </p:txBody>
      </p:sp>
    </p:spTree>
    <p:extLst>
      <p:ext uri="{BB962C8B-B14F-4D97-AF65-F5344CB8AC3E}">
        <p14:creationId xmlns:p14="http://schemas.microsoft.com/office/powerpoint/2010/main" val="4065007769"/>
      </p:ext>
    </p:extLst>
  </p:cSld>
  <p:clrMapOvr>
    <a:masterClrMapping/>
  </p:clrMapOvr>
  <p:transition spd="slow">
    <p:wipe dir="d"/>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Content Placeholder 7"/>
          <p:cNvSpPr>
            <a:spLocks noGrp="1"/>
          </p:cNvSpPr>
          <p:nvPr>
            <p:ph sz="half" idx="4294967295"/>
          </p:nvPr>
        </p:nvSpPr>
        <p:spPr>
          <a:xfrm>
            <a:off x="0" y="1524000"/>
            <a:ext cx="4114800" cy="4114800"/>
          </a:xfrm>
        </p:spPr>
        <p:txBody>
          <a:bodyPr/>
          <a:lstStyle/>
          <a:p>
            <a:pPr marL="273050" indent="-273050" eaLnBrk="1" hangingPunct="1">
              <a:defRPr/>
            </a:pPr>
            <a:r>
              <a:rPr lang="en-US" sz="2500" u="sng" dirty="0" smtClean="0">
                <a:solidFill>
                  <a:schemeClr val="accent4">
                    <a:lumMod val="10000"/>
                  </a:schemeClr>
                </a:solidFill>
                <a:latin typeface="Arial" pitchFamily="34" charset="0"/>
                <a:cs typeface="Arial" pitchFamily="34" charset="0"/>
              </a:rPr>
              <a:t>Catalog -- for data discovery</a:t>
            </a:r>
          </a:p>
          <a:p>
            <a:pPr marL="273050" indent="-273050" eaLnBrk="1" hangingPunct="1">
              <a:defRPr/>
            </a:pPr>
            <a:r>
              <a:rPr lang="en-US" sz="2500" dirty="0" smtClean="0">
                <a:solidFill>
                  <a:schemeClr val="accent4">
                    <a:lumMod val="10000"/>
                  </a:schemeClr>
                </a:solidFill>
                <a:latin typeface="Arial" pitchFamily="34" charset="0"/>
                <a:cs typeface="Arial" pitchFamily="34" charset="0"/>
              </a:rPr>
              <a:t>Collection of consistent metadata describing network resources</a:t>
            </a:r>
          </a:p>
          <a:p>
            <a:pPr marL="273050" indent="-273050" eaLnBrk="1" hangingPunct="1">
              <a:defRPr/>
            </a:pPr>
            <a:r>
              <a:rPr lang="en-US" sz="2500" dirty="0" smtClean="0">
                <a:solidFill>
                  <a:schemeClr val="accent4">
                    <a:lumMod val="10000"/>
                  </a:schemeClr>
                </a:solidFill>
                <a:latin typeface="Arial" pitchFamily="34" charset="0"/>
                <a:cs typeface="Arial" pitchFamily="34" charset="0"/>
              </a:rPr>
              <a:t>Tested various catalog service implementations;</a:t>
            </a:r>
          </a:p>
          <a:p>
            <a:pPr marL="273050" indent="-273050" eaLnBrk="1" hangingPunct="1">
              <a:defRPr/>
            </a:pPr>
            <a:r>
              <a:rPr lang="en-US" sz="2500" dirty="0" smtClean="0">
                <a:solidFill>
                  <a:schemeClr val="accent4">
                    <a:lumMod val="10000"/>
                  </a:schemeClr>
                </a:solidFill>
                <a:latin typeface="Arial" pitchFamily="34" charset="0"/>
                <a:cs typeface="Arial" pitchFamily="34" charset="0"/>
              </a:rPr>
              <a:t>Current interface is ESRI Geoportal</a:t>
            </a:r>
            <a:endParaRPr lang="en-US" sz="1100" dirty="0" smtClean="0">
              <a:solidFill>
                <a:schemeClr val="accent4">
                  <a:lumMod val="10000"/>
                </a:schemeClr>
              </a:solidFill>
              <a:latin typeface="Arial" pitchFamily="34" charset="0"/>
              <a:cs typeface="Arial" pitchFamily="34" charset="0"/>
            </a:endParaRPr>
          </a:p>
        </p:txBody>
      </p:sp>
      <p:sp>
        <p:nvSpPr>
          <p:cNvPr id="4106" name="Title 3"/>
          <p:cNvSpPr>
            <a:spLocks noGrp="1"/>
          </p:cNvSpPr>
          <p:nvPr>
            <p:ph type="title" idx="4294967295"/>
          </p:nvPr>
        </p:nvSpPr>
        <p:spPr>
          <a:xfrm>
            <a:off x="0" y="152400"/>
            <a:ext cx="8458200" cy="715963"/>
          </a:xfrm>
          <a:ln>
            <a:miter lim="800000"/>
            <a:headEnd/>
            <a:tailEnd/>
          </a:ln>
        </p:spPr>
        <p:txBody>
          <a:bodyPr anchor="b"/>
          <a:lstStyle/>
          <a:p>
            <a:pPr eaLnBrk="1" hangingPunct="1">
              <a:defRPr/>
            </a:pPr>
            <a:r>
              <a:rPr lang="en-US" sz="3200" b="1" dirty="0" smtClean="0">
                <a:ln w="1905"/>
                <a:solidFill>
                  <a:schemeClr val="bg1"/>
                </a:solidFill>
              </a:rPr>
              <a:t>Search interfaces</a:t>
            </a:r>
            <a:endParaRPr lang="en-US" sz="3200" b="1" dirty="0">
              <a:ln w="1905"/>
              <a:solidFill>
                <a:schemeClr val="bg1"/>
              </a:solidFill>
            </a:endParaRPr>
          </a:p>
        </p:txBody>
      </p:sp>
      <p:pic>
        <p:nvPicPr>
          <p:cNvPr id="22532" name="Picture 7" descr="GIN Catalog System.tiff"/>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191000" y="1524000"/>
            <a:ext cx="4572000" cy="3245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4038600" y="4798092"/>
            <a:ext cx="4724400" cy="369332"/>
          </a:xfrm>
          <a:prstGeom prst="rect">
            <a:avLst/>
          </a:prstGeom>
          <a:noFill/>
        </p:spPr>
        <p:txBody>
          <a:bodyPr wrap="square" rtlCol="0">
            <a:spAutoFit/>
          </a:bodyPr>
          <a:lstStyle/>
          <a:p>
            <a:pPr algn="ctr"/>
            <a:r>
              <a:rPr lang="en-US" dirty="0" smtClean="0">
                <a:solidFill>
                  <a:schemeClr val="accent4">
                    <a:lumMod val="10000"/>
                  </a:schemeClr>
                </a:solidFill>
              </a:rPr>
              <a:t>(http://catalog.geothermaldata.org/geoportal)</a:t>
            </a:r>
          </a:p>
        </p:txBody>
      </p:sp>
    </p:spTree>
    <p:extLst>
      <p:ext uri="{BB962C8B-B14F-4D97-AF65-F5344CB8AC3E}">
        <p14:creationId xmlns:p14="http://schemas.microsoft.com/office/powerpoint/2010/main" val="1165748070"/>
      </p:ext>
    </p:extLst>
  </p:cSld>
  <p:clrMapOvr>
    <a:masterClrMapping/>
  </p:clrMapOvr>
  <p:transition spd="slow">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AASG Geothermal data</a:t>
            </a:r>
            <a:endParaRPr lang="en-US" dirty="0"/>
          </a:p>
        </p:txBody>
      </p:sp>
      <p:sp>
        <p:nvSpPr>
          <p:cNvPr id="3" name="Content Placeholder 2"/>
          <p:cNvSpPr>
            <a:spLocks noGrp="1"/>
          </p:cNvSpPr>
          <p:nvPr>
            <p:ph idx="1"/>
          </p:nvPr>
        </p:nvSpPr>
        <p:spPr/>
        <p:txBody>
          <a:bodyPr/>
          <a:lstStyle/>
          <a:p>
            <a:r>
              <a:rPr lang="en-US" smtClean="0"/>
              <a:t>Catalog file-based resources in repositories</a:t>
            </a:r>
          </a:p>
          <a:p>
            <a:r>
              <a:rPr lang="en-US" smtClean="0"/>
              <a:t>Simple feature (flat file) schema</a:t>
            </a:r>
          </a:p>
          <a:p>
            <a:pPr lvl="1"/>
            <a:r>
              <a:rPr lang="en-US" smtClean="0"/>
              <a:t>27 content models </a:t>
            </a:r>
          </a:p>
          <a:p>
            <a:r>
              <a:rPr lang="en-US" smtClean="0"/>
              <a:t>More on the way –</a:t>
            </a:r>
          </a:p>
          <a:p>
            <a:r>
              <a:rPr lang="en-US" smtClean="0"/>
              <a:t>http://geothermaldata.org</a:t>
            </a:r>
            <a:endParaRPr lang="en-US" dirty="0"/>
          </a:p>
        </p:txBody>
      </p:sp>
      <p:sp>
        <p:nvSpPr>
          <p:cNvPr id="4" name="TextBox 3"/>
          <p:cNvSpPr txBox="1"/>
          <p:nvPr/>
        </p:nvSpPr>
        <p:spPr>
          <a:xfrm>
            <a:off x="2590800" y="5029200"/>
            <a:ext cx="5867400" cy="646331"/>
          </a:xfrm>
          <a:prstGeom prst="rect">
            <a:avLst/>
          </a:prstGeom>
          <a:noFill/>
        </p:spPr>
        <p:txBody>
          <a:bodyPr wrap="square" rtlCol="0">
            <a:spAutoFit/>
          </a:bodyPr>
          <a:lstStyle/>
          <a:p>
            <a:r>
              <a:rPr lang="en-US" sz="3600" dirty="0" smtClean="0">
                <a:solidFill>
                  <a:srgbClr val="FF0000"/>
                </a:solidFill>
              </a:rPr>
              <a:t>The goal is simple,  really….</a:t>
            </a:r>
            <a:endParaRPr lang="en-US" sz="3600" dirty="0">
              <a:solidFill>
                <a:srgbClr val="FF0000"/>
              </a:solidFill>
            </a:endParaRPr>
          </a:p>
        </p:txBody>
      </p:sp>
    </p:spTree>
    <p:extLst>
      <p:ext uri="{BB962C8B-B14F-4D97-AF65-F5344CB8AC3E}">
        <p14:creationId xmlns:p14="http://schemas.microsoft.com/office/powerpoint/2010/main" val="2411817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33400" y="0"/>
            <a:ext cx="9677400" cy="967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707" name="Rectangle 3"/>
          <p:cNvSpPr>
            <a:spLocks noGrp="1" noChangeArrowheads="1"/>
          </p:cNvSpPr>
          <p:nvPr>
            <p:ph type="body" idx="4294967295"/>
          </p:nvPr>
        </p:nvSpPr>
        <p:spPr>
          <a:xfrm>
            <a:off x="0" y="1600200"/>
            <a:ext cx="3886200" cy="762000"/>
          </a:xfrm>
          <a:gradFill rotWithShape="1">
            <a:gsLst>
              <a:gs pos="0">
                <a:srgbClr val="996633">
                  <a:alpha val="67000"/>
                </a:srgbClr>
              </a:gs>
              <a:gs pos="100000">
                <a:srgbClr val="996633">
                  <a:gamma/>
                  <a:shade val="46275"/>
                  <a:invGamma/>
                  <a:alpha val="67000"/>
                </a:srgbClr>
              </a:gs>
            </a:gsLst>
            <a:lin ang="5400000" scaled="1"/>
          </a:gradFill>
          <a:ln>
            <a:solidFill>
              <a:schemeClr val="tx1"/>
            </a:solidFill>
            <a:miter lim="800000"/>
            <a:headEnd/>
            <a:tailEnd/>
          </a:ln>
        </p:spPr>
        <p:txBody>
          <a:bodyPr>
            <a:normAutofit/>
          </a:bodyPr>
          <a:lstStyle/>
          <a:p>
            <a:pPr eaLnBrk="1" hangingPunct="1">
              <a:buFontTx/>
              <a:buNone/>
              <a:defRPr/>
            </a:pPr>
            <a:r>
              <a:rPr lang="en-US" sz="4000" dirty="0" smtClean="0">
                <a:solidFill>
                  <a:srgbClr val="FFFF00"/>
                </a:solidFill>
                <a:effectLst>
                  <a:outerShdw blurRad="38100" dist="38100" dir="2700000" algn="tl">
                    <a:srgbClr val="000000"/>
                  </a:outerShdw>
                </a:effectLst>
              </a:rPr>
              <a:t>turn this….</a:t>
            </a:r>
          </a:p>
        </p:txBody>
      </p:sp>
      <p:sp>
        <p:nvSpPr>
          <p:cNvPr id="5124" name="Text Box 4"/>
          <p:cNvSpPr txBox="1">
            <a:spLocks noChangeArrowheads="1"/>
          </p:cNvSpPr>
          <p:nvPr/>
        </p:nvSpPr>
        <p:spPr bwMode="auto">
          <a:xfrm>
            <a:off x="7848600" y="6705600"/>
            <a:ext cx="1103313"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000">
                <a:solidFill>
                  <a:schemeClr val="bg1"/>
                </a:solidFill>
              </a:rPr>
              <a:t>Winona State U.</a:t>
            </a:r>
          </a:p>
        </p:txBody>
      </p:sp>
    </p:spTree>
    <p:extLst>
      <p:ext uri="{BB962C8B-B14F-4D97-AF65-F5344CB8AC3E}">
        <p14:creationId xmlns:p14="http://schemas.microsoft.com/office/powerpoint/2010/main" val="2423719204"/>
      </p:ext>
    </p:extLst>
  </p:cSld>
  <p:clrMapOvr>
    <a:masterClrMapping/>
  </p:clrMapOvr>
  <p:transition spd="slow">
    <p:wipe dir="d"/>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146" name="Picture 4" descr="3D"/>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14288"/>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Rectangle 2"/>
          <p:cNvSpPr>
            <a:spLocks noGrp="1" noChangeArrowheads="1"/>
          </p:cNvSpPr>
          <p:nvPr>
            <p:ph type="body" idx="4294967295"/>
          </p:nvPr>
        </p:nvSpPr>
        <p:spPr>
          <a:xfrm>
            <a:off x="0" y="228600"/>
            <a:ext cx="3200400" cy="762000"/>
          </a:xfrm>
          <a:solidFill>
            <a:srgbClr val="9999FF"/>
          </a:solidFill>
        </p:spPr>
        <p:txBody>
          <a:bodyPr>
            <a:normAutofit/>
          </a:bodyPr>
          <a:lstStyle/>
          <a:p>
            <a:pPr marL="0" indent="0" algn="ctr" eaLnBrk="1" hangingPunct="1">
              <a:spcBef>
                <a:spcPct val="45000"/>
              </a:spcBef>
              <a:buFontTx/>
              <a:buNone/>
              <a:defRPr/>
            </a:pPr>
            <a:r>
              <a:rPr lang="en-GB" sz="4400" dirty="0" smtClean="0">
                <a:solidFill>
                  <a:srgbClr val="FFFF00"/>
                </a:solidFill>
                <a:effectLst>
                  <a:outerShdw blurRad="38100" dist="38100" dir="2700000" algn="tl">
                    <a:srgbClr val="000000"/>
                  </a:outerShdw>
                </a:effectLst>
                <a:cs typeface="Times New Roman" pitchFamily="18" charset="0"/>
              </a:rPr>
              <a:t>….into this   </a:t>
            </a:r>
          </a:p>
        </p:txBody>
      </p:sp>
      <p:sp>
        <p:nvSpPr>
          <p:cNvPr id="6148" name="Text Box 5"/>
          <p:cNvSpPr txBox="1">
            <a:spLocks noChangeArrowheads="1"/>
          </p:cNvSpPr>
          <p:nvPr/>
        </p:nvSpPr>
        <p:spPr bwMode="auto">
          <a:xfrm>
            <a:off x="7832725" y="6510338"/>
            <a:ext cx="9937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a:solidFill>
                  <a:schemeClr val="bg1"/>
                </a:solidFill>
              </a:rPr>
              <a:t>NERC 2008</a:t>
            </a:r>
          </a:p>
        </p:txBody>
      </p:sp>
    </p:spTree>
    <p:extLst>
      <p:ext uri="{BB962C8B-B14F-4D97-AF65-F5344CB8AC3E}">
        <p14:creationId xmlns:p14="http://schemas.microsoft.com/office/powerpoint/2010/main" val="2748005618"/>
      </p:ext>
    </p:extLst>
  </p:cSld>
  <p:clrMapOvr>
    <a:masterClrMapping/>
  </p:clrMapOvr>
  <p:transition spd="slow">
    <p:wipe dir="d"/>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Metadata Interchange</a:t>
            </a:r>
            <a:endParaRPr lang="en-US" dirty="0"/>
          </a:p>
        </p:txBody>
      </p:sp>
      <p:sp>
        <p:nvSpPr>
          <p:cNvPr id="4" name="Content Placeholder 5"/>
          <p:cNvSpPr txBox="1">
            <a:spLocks/>
          </p:cNvSpPr>
          <p:nvPr/>
        </p:nvSpPr>
        <p:spPr>
          <a:xfrm>
            <a:off x="675290" y="1256697"/>
            <a:ext cx="7239000" cy="1176837"/>
          </a:xfrm>
          <a:prstGeom prst="rect">
            <a:avLst/>
          </a:prstGeom>
        </p:spPr>
        <p:txBody>
          <a:bodyPr/>
          <a:lstStyle>
            <a:lvl1pPr marL="342900" indent="-342900" algn="l" defTabSz="457200" rtl="0" eaLnBrk="0" fontAlgn="base" hangingPunct="0">
              <a:spcBef>
                <a:spcPct val="20000"/>
              </a:spcBef>
              <a:spcAft>
                <a:spcPct val="0"/>
              </a:spcAft>
              <a:buFont typeface="Arial" pitchFamily="34" charset="0"/>
              <a:buChar char="•"/>
              <a:defRPr sz="2000" kern="1200">
                <a:solidFill>
                  <a:srgbClr val="292929"/>
                </a:solidFill>
                <a:latin typeface="Calibri"/>
                <a:ea typeface="ＭＳ Ｐゴシック" pitchFamily="-108" charset="-128"/>
                <a:cs typeface="Calibri"/>
              </a:defRPr>
            </a:lvl1pPr>
            <a:lvl2pPr marL="742950" indent="-285750" algn="l" defTabSz="457200" rtl="0" eaLnBrk="0" fontAlgn="base" hangingPunct="0">
              <a:spcBef>
                <a:spcPct val="20000"/>
              </a:spcBef>
              <a:spcAft>
                <a:spcPct val="0"/>
              </a:spcAft>
              <a:buFont typeface="Arial" pitchFamily="34" charset="0"/>
              <a:buChar char="–"/>
              <a:defRPr kern="1200">
                <a:solidFill>
                  <a:srgbClr val="292929"/>
                </a:solidFill>
                <a:latin typeface="Calibri"/>
                <a:ea typeface="ＭＳ Ｐゴシック" pitchFamily="-108" charset="-128"/>
                <a:cs typeface="Calibri"/>
              </a:defRPr>
            </a:lvl2pPr>
            <a:lvl3pPr marL="1143000" indent="-228600" algn="l" defTabSz="457200" rtl="0" eaLnBrk="0" fontAlgn="base" hangingPunct="0">
              <a:spcBef>
                <a:spcPct val="20000"/>
              </a:spcBef>
              <a:spcAft>
                <a:spcPct val="0"/>
              </a:spcAft>
              <a:buFont typeface="Arial" pitchFamily="34" charset="0"/>
              <a:buChar char="•"/>
              <a:defRPr sz="1600" kern="1200">
                <a:solidFill>
                  <a:srgbClr val="292929"/>
                </a:solidFill>
                <a:latin typeface="Calibri"/>
                <a:ea typeface="ＭＳ Ｐゴシック" pitchFamily="-108" charset="-128"/>
                <a:cs typeface="Calibri"/>
              </a:defRPr>
            </a:lvl3pPr>
            <a:lvl4pPr marL="1600200" indent="-228600" algn="l" defTabSz="457200" rtl="0" eaLnBrk="0" fontAlgn="base" hangingPunct="0">
              <a:spcBef>
                <a:spcPct val="20000"/>
              </a:spcBef>
              <a:spcAft>
                <a:spcPct val="0"/>
              </a:spcAft>
              <a:buFont typeface="Arial" pitchFamily="34" charset="0"/>
              <a:buChar char="–"/>
              <a:defRPr sz="1600" kern="1200">
                <a:solidFill>
                  <a:srgbClr val="292929"/>
                </a:solidFill>
                <a:latin typeface="Calibri"/>
                <a:ea typeface="ＭＳ Ｐゴシック" pitchFamily="-108" charset="-128"/>
                <a:cs typeface="Calibri"/>
              </a:defRPr>
            </a:lvl4pPr>
            <a:lvl5pPr marL="2057400" indent="-228600" algn="l" defTabSz="457200" rtl="0" eaLnBrk="0" fontAlgn="base" hangingPunct="0">
              <a:spcBef>
                <a:spcPct val="20000"/>
              </a:spcBef>
              <a:spcAft>
                <a:spcPct val="0"/>
              </a:spcAft>
              <a:buFont typeface="Arial" pitchFamily="34" charset="0"/>
              <a:buChar char="»"/>
              <a:defRPr sz="1600" kern="1200">
                <a:solidFill>
                  <a:srgbClr val="292929"/>
                </a:solidFill>
                <a:latin typeface="Calibri"/>
                <a:ea typeface="ＭＳ Ｐゴシック" pitchFamily="-108" charset="-128"/>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Standard interchange format: USGIN Profile for ISO 19139 metadata (XML)</a:t>
            </a:r>
            <a:endParaRPr lang="en-US" sz="2400" dirty="0"/>
          </a:p>
        </p:txBody>
      </p:sp>
      <p:pic>
        <p:nvPicPr>
          <p:cNvPr id="5" name="Picture 4"/>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1295400" y="2627586"/>
            <a:ext cx="6886496" cy="3505200"/>
          </a:xfrm>
          <a:prstGeom prst="rect">
            <a:avLst/>
          </a:prstGeom>
        </p:spPr>
      </p:pic>
      <p:sp>
        <p:nvSpPr>
          <p:cNvPr id="2" name="TextBox 1"/>
          <p:cNvSpPr txBox="1"/>
          <p:nvPr/>
        </p:nvSpPr>
        <p:spPr>
          <a:xfrm>
            <a:off x="2209800" y="5943600"/>
            <a:ext cx="914400" cy="495300"/>
          </a:xfrm>
          <a:prstGeom prst="rect">
            <a:avLst/>
          </a:prstGeom>
        </p:spPr>
        <p:txBody>
          <a:bodyPr vert="horz" wrap="none" lIns="91440" tIns="45720" rIns="91440" bIns="45720" rtlCol="0">
            <a:normAutofit fontScale="55000" lnSpcReduction="20000"/>
          </a:bodyPr>
          <a:lstStyle/>
          <a:p>
            <a:pPr marL="0" marR="0" indent="0" algn="l" defTabSz="457200" rtl="0" eaLnBrk="1" fontAlgn="auto" latinLnBrk="0" hangingPunct="1">
              <a:lnSpc>
                <a:spcPct val="100000"/>
              </a:lnSpc>
              <a:spcBef>
                <a:spcPct val="20000"/>
              </a:spcBef>
              <a:spcAft>
                <a:spcPts val="0"/>
              </a:spcAft>
              <a:buClrTx/>
              <a:buSzTx/>
              <a:buFont typeface="Arial"/>
              <a:buNone/>
              <a:tabLst/>
            </a:pPr>
            <a:r>
              <a:rPr kumimoji="0" lang="en-US" sz="5400" b="1" i="0" u="none" strike="noStrike" kern="1200" cap="none" spc="0" normalizeH="0" baseline="0" noProof="0" dirty="0" smtClean="0">
                <a:ln>
                  <a:noFill/>
                </a:ln>
                <a:effectLst/>
                <a:uLnTx/>
                <a:uFillTx/>
                <a:latin typeface="Arial Narrow"/>
                <a:ea typeface="+mn-ea"/>
                <a:cs typeface="Arial Narrow"/>
              </a:rPr>
              <a:t>…</a:t>
            </a:r>
          </a:p>
        </p:txBody>
      </p:sp>
    </p:spTree>
    <p:extLst>
      <p:ext uri="{BB962C8B-B14F-4D97-AF65-F5344CB8AC3E}">
        <p14:creationId xmlns:p14="http://schemas.microsoft.com/office/powerpoint/2010/main" val="14828514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Title 1"/>
          <p:cNvSpPr>
            <a:spLocks noGrp="1"/>
          </p:cNvSpPr>
          <p:nvPr>
            <p:ph type="title"/>
          </p:nvPr>
        </p:nvSpPr>
        <p:spPr>
          <a:xfrm>
            <a:off x="762000" y="269632"/>
            <a:ext cx="8077200" cy="828918"/>
          </a:xfrm>
        </p:spPr>
        <p:txBody>
          <a:bodyPr/>
          <a:lstStyle/>
          <a:p>
            <a:r>
              <a:rPr lang="en-US" dirty="0" smtClean="0"/>
              <a:t>WFS example-Interchange format</a:t>
            </a:r>
          </a:p>
        </p:txBody>
      </p:sp>
      <p:sp>
        <p:nvSpPr>
          <p:cNvPr id="3" name="Content Placeholder 2"/>
          <p:cNvSpPr>
            <a:spLocks noGrp="1"/>
          </p:cNvSpPr>
          <p:nvPr>
            <p:ph idx="1"/>
          </p:nvPr>
        </p:nvSpPr>
        <p:spPr/>
        <p:txBody>
          <a:bodyPr/>
          <a:lstStyle/>
          <a:p>
            <a:endParaRPr lang="en-US"/>
          </a:p>
        </p:txBody>
      </p:sp>
      <p:pic>
        <p:nvPicPr>
          <p:cNvPr id="75778"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33400" y="1447800"/>
            <a:ext cx="7810500" cy="454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779"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819525" y="1098550"/>
            <a:ext cx="5314950" cy="575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707894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5779"/>
                                        </p:tgtEl>
                                        <p:attrNameLst>
                                          <p:attrName>style.visibility</p:attrName>
                                        </p:attrNameLst>
                                      </p:cBhvr>
                                      <p:to>
                                        <p:strVal val="visible"/>
                                      </p:to>
                                    </p:set>
                                    <p:anim calcmode="lin" valueType="num">
                                      <p:cBhvr additive="base">
                                        <p:cTn id="7" dur="500" fill="hold"/>
                                        <p:tgtEl>
                                          <p:spTgt spid="75779"/>
                                        </p:tgtEl>
                                        <p:attrNameLst>
                                          <p:attrName>ppt_x</p:attrName>
                                        </p:attrNameLst>
                                      </p:cBhvr>
                                      <p:tavLst>
                                        <p:tav tm="0">
                                          <p:val>
                                            <p:strVal val="#ppt_x"/>
                                          </p:val>
                                        </p:tav>
                                        <p:tav tm="100000">
                                          <p:val>
                                            <p:strVal val="#ppt_x"/>
                                          </p:val>
                                        </p:tav>
                                      </p:tavLst>
                                    </p:anim>
                                    <p:anim calcmode="lin" valueType="num">
                                      <p:cBhvr additive="base">
                                        <p:cTn id="8" dur="500" fill="hold"/>
                                        <p:tgtEl>
                                          <p:spTgt spid="75779"/>
                                        </p:tgtEl>
                                        <p:attrNameLst>
                                          <p:attrName>ppt_y</p:attrName>
                                        </p:attrNameLst>
                                      </p:cBhvr>
                                      <p:tavLst>
                                        <p:tav tm="0">
                                          <p:val>
                                            <p:strVal val="1+#ppt_h/2"/>
                                          </p:val>
                                        </p:tav>
                                        <p:tav tm="100000">
                                          <p:val>
                                            <p:strVal val="#ppt_y"/>
                                          </p:val>
                                        </p:tav>
                                      </p:tavLst>
                                    </p:anim>
                                  </p:childTnLst>
                                </p:cTn>
                              </p:par>
                              <p:par>
                                <p:cTn id="9" presetID="9" presetClass="emph" presetSubtype="0" nodeType="withEffect">
                                  <p:stCondLst>
                                    <p:cond delay="0"/>
                                  </p:stCondLst>
                                  <p:childTnLst>
                                    <p:set>
                                      <p:cBhvr rctx="PPT">
                                        <p:cTn id="10" dur="indefinite"/>
                                        <p:tgtEl>
                                          <p:spTgt spid="75778"/>
                                        </p:tgtEl>
                                        <p:attrNameLst>
                                          <p:attrName>style.opacity</p:attrName>
                                        </p:attrNameLst>
                                      </p:cBhvr>
                                      <p:to>
                                        <p:strVal val="0.5"/>
                                      </p:to>
                                    </p:set>
                                    <p:animEffect filter="image" prLst="opacity: 0.5">
                                      <p:cBhvr rctx="IE">
                                        <p:cTn id="11" dur="indefinite"/>
                                        <p:tgtEl>
                                          <p:spTgt spid="757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New Data Collection</a:t>
            </a:r>
            <a:endParaRPr lang="en-US" dirty="0"/>
          </a:p>
        </p:txBody>
      </p:sp>
      <p:grpSp>
        <p:nvGrpSpPr>
          <p:cNvPr id="12" name="Group 11"/>
          <p:cNvGrpSpPr/>
          <p:nvPr/>
        </p:nvGrpSpPr>
        <p:grpSpPr>
          <a:xfrm>
            <a:off x="733005" y="1352301"/>
            <a:ext cx="8276913" cy="2985933"/>
            <a:chOff x="365746" y="1065498"/>
            <a:chExt cx="8552622" cy="3085397"/>
          </a:xfrm>
        </p:grpSpPr>
        <p:pic>
          <p:nvPicPr>
            <p:cNvPr id="5" name="Picture 3" descr="\\SERVER3\Projects\CurrentProjects\Geothermal_DOE\DOE_NGDS_II\SubContractors\ID_Idaho\Reports\P1030239.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65746" y="1599177"/>
              <a:ext cx="4536389" cy="255171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53183" y="1065498"/>
              <a:ext cx="3922235" cy="533680"/>
            </a:xfrm>
            <a:prstGeom prst="rect">
              <a:avLst/>
            </a:prstGeom>
          </p:spPr>
          <p:txBody>
            <a:bodyPr vert="horz" wrap="square" lIns="91440" tIns="45720" rIns="91440" bIns="45720" rtlCol="0">
              <a:no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r>
                <a:rPr kumimoji="0" lang="en-US" sz="1600" b="1" i="0" u="none" strike="noStrike" kern="1200" cap="none" spc="0" normalizeH="0" baseline="0" noProof="0" dirty="0" smtClean="0">
                  <a:ln>
                    <a:noFill/>
                  </a:ln>
                  <a:solidFill>
                    <a:srgbClr val="C00000"/>
                  </a:solidFill>
                  <a:effectLst/>
                  <a:uLnTx/>
                  <a:uFillTx/>
                  <a:latin typeface="Arial" pitchFamily="34" charset="0"/>
                  <a:cs typeface="Arial" pitchFamily="34" charset="0"/>
                </a:rPr>
                <a:t>New temperature gradient wells UT, ID, WA,</a:t>
              </a:r>
              <a:r>
                <a:rPr kumimoji="0" lang="en-US" sz="1600" b="1" i="0" u="none" strike="noStrike" kern="1200" cap="none" spc="0" normalizeH="0" noProof="0" dirty="0" smtClean="0">
                  <a:ln>
                    <a:noFill/>
                  </a:ln>
                  <a:solidFill>
                    <a:srgbClr val="C00000"/>
                  </a:solidFill>
                  <a:effectLst/>
                  <a:uLnTx/>
                  <a:uFillTx/>
                  <a:latin typeface="Arial" pitchFamily="34" charset="0"/>
                  <a:cs typeface="Arial" pitchFamily="34" charset="0"/>
                </a:rPr>
                <a:t> WI, OR &amp; NV</a:t>
              </a:r>
              <a:endParaRPr kumimoji="0" lang="en-US" sz="1600" b="1" i="0" u="none" strike="noStrike" kern="1200" cap="none" spc="0" normalizeH="0" baseline="0" noProof="0" dirty="0" smtClean="0">
                <a:ln>
                  <a:noFill/>
                </a:ln>
                <a:solidFill>
                  <a:srgbClr val="C00000"/>
                </a:solidFill>
                <a:effectLst/>
                <a:uLnTx/>
                <a:uFillTx/>
                <a:latin typeface="Arial" pitchFamily="34" charset="0"/>
                <a:cs typeface="Arial" pitchFamily="34" charset="0"/>
              </a:endParaRPr>
            </a:p>
          </p:txBody>
        </p:sp>
        <p:sp>
          <p:nvSpPr>
            <p:cNvPr id="10" name="TextBox 9"/>
            <p:cNvSpPr txBox="1"/>
            <p:nvPr/>
          </p:nvSpPr>
          <p:spPr>
            <a:xfrm>
              <a:off x="5415147" y="1219201"/>
              <a:ext cx="3503221" cy="914400"/>
            </a:xfrm>
            <a:prstGeom prst="rect">
              <a:avLst/>
            </a:prstGeom>
          </p:spPr>
          <p:txBody>
            <a:bodyPr vert="horz" wrap="none" lIns="91440" tIns="45720" rIns="91440" bIns="45720" rtlCol="0">
              <a:norm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endParaRPr kumimoji="0" lang="en-US" sz="2323" b="1" i="0" u="none" strike="noStrike" kern="1200" cap="none" spc="0" normalizeH="0" baseline="0" noProof="0" dirty="0" smtClean="0">
                <a:ln>
                  <a:noFill/>
                </a:ln>
                <a:solidFill>
                  <a:srgbClr val="FFFFFF"/>
                </a:solidFill>
                <a:effectLst/>
                <a:uLnTx/>
                <a:uFillTx/>
                <a:latin typeface="Arial Narrow"/>
                <a:ea typeface="+mn-ea"/>
                <a:cs typeface="Arial Narrow"/>
              </a:endParaRPr>
            </a:p>
          </p:txBody>
        </p:sp>
      </p:grpSp>
      <p:pic>
        <p:nvPicPr>
          <p:cNvPr id="14" name="Picture 4" descr="\\SERVER3\Projects\CurrentProjects\Geothermal_DOE\DOE_NGDS_II\SubContractors\WA_Washington\NEPA\WADGER_temp_grad_logging.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3005" y="4456815"/>
            <a:ext cx="2848395" cy="2136296"/>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3657600" y="4648200"/>
            <a:ext cx="1600200" cy="762000"/>
          </a:xfrm>
          <a:prstGeom prst="rect">
            <a:avLst/>
          </a:prstGeom>
          <a:noFill/>
        </p:spPr>
        <p:txBody>
          <a:bodyPr vert="horz" wrap="square" lIns="91440" tIns="45720" rIns="91440" bIns="45720" rtlCol="0">
            <a:no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r>
              <a:rPr lang="en-US" sz="1600" b="1" dirty="0" smtClean="0">
                <a:solidFill>
                  <a:srgbClr val="C00000"/>
                </a:solidFill>
                <a:latin typeface="Arial" pitchFamily="34" charset="0"/>
                <a:cs typeface="Arial" pitchFamily="34" charset="0"/>
              </a:rPr>
              <a:t>Temperature logging in WA </a:t>
            </a:r>
            <a:endParaRPr kumimoji="0" lang="en-US" sz="1600" b="1" i="0" u="none" strike="noStrike" kern="1200" cap="none" spc="0" normalizeH="0" baseline="0" noProof="0" dirty="0" smtClean="0">
              <a:ln>
                <a:noFill/>
              </a:ln>
              <a:solidFill>
                <a:srgbClr val="C00000"/>
              </a:solidFill>
              <a:effectLst/>
              <a:uLnTx/>
              <a:uFillTx/>
              <a:latin typeface="Arial" pitchFamily="34" charset="0"/>
              <a:cs typeface="Arial" pitchFamily="34" charset="0"/>
            </a:endParaRPr>
          </a:p>
        </p:txBody>
      </p:sp>
      <p:pic>
        <p:nvPicPr>
          <p:cNvPr id="16" name="Picture 5" descr="\\SERVER3\Projects\CurrentProjects\Geothermal_DOE\DOE_NGDS_II\SubContractors\WA_Washington\NEPA\WADGER_ahtanum_spring.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881180" y="2385972"/>
            <a:ext cx="2928396" cy="390452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5807874" y="1752599"/>
            <a:ext cx="2775458" cy="581731"/>
          </a:xfrm>
          <a:prstGeom prst="rect">
            <a:avLst/>
          </a:prstGeom>
          <a:noFill/>
        </p:spPr>
        <p:txBody>
          <a:bodyPr vert="horz" wrap="square" lIns="91440" tIns="45720" rIns="91440" bIns="45720" rtlCol="0">
            <a:noAutofit/>
          </a:bodyPr>
          <a:lstStyle/>
          <a:p>
            <a:pPr marL="0" marR="0" indent="0" algn="l" defTabSz="457200" rtl="0" eaLnBrk="1" fontAlgn="auto" latinLnBrk="0" hangingPunct="1">
              <a:lnSpc>
                <a:spcPct val="120000"/>
              </a:lnSpc>
              <a:spcBef>
                <a:spcPct val="20000"/>
              </a:spcBef>
              <a:spcAft>
                <a:spcPts val="0"/>
              </a:spcAft>
              <a:buClrTx/>
              <a:buSzTx/>
              <a:buFont typeface="Arial"/>
              <a:buNone/>
              <a:tabLst/>
            </a:pPr>
            <a:r>
              <a:rPr lang="en-US" sz="1600" b="1" dirty="0" smtClean="0">
                <a:solidFill>
                  <a:srgbClr val="C00000"/>
                </a:solidFill>
                <a:latin typeface="Arial" pitchFamily="34" charset="0"/>
                <a:cs typeface="Arial" pitchFamily="34" charset="0"/>
              </a:rPr>
              <a:t>Thermal Spring Sampling in WA &amp; AZ</a:t>
            </a:r>
            <a:endParaRPr kumimoji="0" lang="en-US" sz="1600" b="1" i="0" u="none" strike="noStrike" kern="1200" cap="none" spc="0" normalizeH="0" baseline="0" noProof="0" dirty="0" smtClean="0">
              <a:ln>
                <a:noFill/>
              </a:ln>
              <a:solidFill>
                <a:srgbClr val="C00000"/>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706587028"/>
      </p:ext>
    </p:extLst>
  </p:cSld>
  <p:clrMapOvr>
    <a:masterClrMapping/>
  </p:clrMapOvr>
  <p:transition spd="slow">
    <p:wipe dir="d"/>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Linked Data</a:t>
            </a:r>
            <a:endParaRPr lang="en-US" dirty="0"/>
          </a:p>
        </p:txBody>
      </p:sp>
      <p:sp>
        <p:nvSpPr>
          <p:cNvPr id="3" name="Content Placeholder 2"/>
          <p:cNvSpPr>
            <a:spLocks noGrp="1"/>
          </p:cNvSpPr>
          <p:nvPr>
            <p:ph idx="1"/>
          </p:nvPr>
        </p:nvSpPr>
        <p:spPr/>
        <p:txBody>
          <a:bodyPr/>
          <a:lstStyle/>
          <a:p>
            <a:r>
              <a:rPr lang="en-US" dirty="0" smtClean="0"/>
              <a:t>Use identifiers that can be dereferenced on the WWW</a:t>
            </a:r>
          </a:p>
          <a:p>
            <a:r>
              <a:rPr lang="en-US" dirty="0" smtClean="0"/>
              <a:t>Enable navigation between related resources</a:t>
            </a:r>
          </a:p>
          <a:p>
            <a:r>
              <a:rPr lang="en-US" dirty="0" smtClean="0"/>
              <a:t>Leverage web architecture</a:t>
            </a:r>
          </a:p>
          <a:p>
            <a:endParaRPr lang="en-US" dirty="0"/>
          </a:p>
          <a:p>
            <a:pPr marL="0" indent="0">
              <a:buNone/>
            </a:pPr>
            <a:r>
              <a:rPr lang="en-US" sz="2000" dirty="0" err="1"/>
              <a:t>GitHub</a:t>
            </a:r>
            <a:r>
              <a:rPr lang="en-US" sz="2000" dirty="0"/>
              <a:t>\USGIN\Workshops\</a:t>
            </a:r>
            <a:r>
              <a:rPr lang="en-US" sz="2000" dirty="0" err="1"/>
              <a:t>WesternRegionalWorkshopWMS_URIDemo.mxd</a:t>
            </a:r>
            <a:endParaRPr lang="en-US" sz="2000" dirty="0" smtClean="0"/>
          </a:p>
          <a:p>
            <a:endParaRPr lang="en-US" dirty="0"/>
          </a:p>
          <a:p>
            <a:endParaRPr lang="en-US" dirty="0"/>
          </a:p>
        </p:txBody>
      </p:sp>
    </p:spTree>
    <p:extLst>
      <p:ext uri="{BB962C8B-B14F-4D97-AF65-F5344CB8AC3E}">
        <p14:creationId xmlns:p14="http://schemas.microsoft.com/office/powerpoint/2010/main" val="3393243109"/>
      </p:ext>
    </p:extLst>
  </p:cSld>
  <p:clrMapOvr>
    <a:masterClrMapping/>
  </p:clrMapOvr>
  <p:transition spd="slow">
    <p:wipe di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21" name="Picture 20"/>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790589" y="298840"/>
            <a:ext cx="3523607" cy="1078039"/>
          </a:xfrm>
          <a:prstGeom prst="rect">
            <a:avLst/>
          </a:prstGeom>
          <a:ln w="88900" cap="sq" cmpd="thickThin">
            <a:solidFill>
              <a:srgbClr val="000000"/>
            </a:solidFill>
            <a:prstDash val="solid"/>
            <a:miter lim="800000"/>
          </a:ln>
          <a:effectLst>
            <a:innerShdw blurRad="76200">
              <a:srgbClr val="000000"/>
            </a:innerShdw>
          </a:effectLst>
        </p:spPr>
      </p:pic>
      <p:grpSp>
        <p:nvGrpSpPr>
          <p:cNvPr id="25" name="Group 24"/>
          <p:cNvGrpSpPr/>
          <p:nvPr/>
        </p:nvGrpSpPr>
        <p:grpSpPr>
          <a:xfrm>
            <a:off x="762000" y="1441840"/>
            <a:ext cx="7962900" cy="5729735"/>
            <a:chOff x="2895600" y="1286625"/>
            <a:chExt cx="6057900" cy="4805422"/>
          </a:xfrm>
        </p:grpSpPr>
        <p:sp>
          <p:nvSpPr>
            <p:cNvPr id="5" name="TextBox 4"/>
            <p:cNvSpPr txBox="1"/>
            <p:nvPr/>
          </p:nvSpPr>
          <p:spPr>
            <a:xfrm>
              <a:off x="2895600" y="1286625"/>
              <a:ext cx="6057900" cy="4805422"/>
            </a:xfrm>
            <a:prstGeom prst="rect">
              <a:avLst/>
            </a:prstGeom>
          </p:spPr>
          <p:txBody>
            <a:bodyPr vert="horz" wrap="square" lIns="91440" tIns="45720" rIns="91440" bIns="45720" rtlCol="0">
              <a:norm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endParaRPr kumimoji="0" lang="en-US" sz="2323" b="1" i="0" u="none" strike="noStrike" kern="1200" cap="none" spc="0" normalizeH="0" baseline="0" noProof="0" dirty="0" smtClean="0">
                <a:ln>
                  <a:noFill/>
                </a:ln>
                <a:solidFill>
                  <a:srgbClr val="FFFFFF"/>
                </a:solidFill>
                <a:effectLst/>
                <a:uLnTx/>
                <a:uFillTx/>
                <a:latin typeface="Arial Narrow"/>
                <a:ea typeface="+mn-ea"/>
                <a:cs typeface="Arial Narrow"/>
              </a:endParaRPr>
            </a:p>
          </p:txBody>
        </p:sp>
        <p:sp>
          <p:nvSpPr>
            <p:cNvPr id="6" name="TextBox 5"/>
            <p:cNvSpPr txBox="1"/>
            <p:nvPr/>
          </p:nvSpPr>
          <p:spPr>
            <a:xfrm>
              <a:off x="3200400" y="1460500"/>
              <a:ext cx="4889500" cy="4495800"/>
            </a:xfrm>
            <a:prstGeom prst="rect">
              <a:avLst/>
            </a:prstGeom>
          </p:spPr>
          <p:txBody>
            <a:bodyPr vert="horz" wrap="square" lIns="91440" tIns="45720" rIns="91440" bIns="45720" rtlCol="0">
              <a:norm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endParaRPr kumimoji="0" lang="en-US" sz="2323" b="1" i="0" u="none" strike="noStrike" kern="1200" cap="none" spc="0" normalizeH="0" baseline="0" noProof="0" dirty="0" smtClean="0">
                <a:ln>
                  <a:noFill/>
                </a:ln>
                <a:solidFill>
                  <a:srgbClr val="C00000"/>
                </a:solidFill>
                <a:effectLst/>
                <a:uLnTx/>
                <a:uFillTx/>
                <a:latin typeface="Arial Narrow"/>
                <a:ea typeface="+mn-ea"/>
                <a:cs typeface="Arial Narrow"/>
              </a:endParaRPr>
            </a:p>
          </p:txBody>
        </p:sp>
        <p:sp>
          <p:nvSpPr>
            <p:cNvPr id="7" name="TextBox 6"/>
            <p:cNvSpPr txBox="1"/>
            <p:nvPr/>
          </p:nvSpPr>
          <p:spPr>
            <a:xfrm>
              <a:off x="5554962" y="1810248"/>
              <a:ext cx="2615721" cy="461665"/>
            </a:xfrm>
            <a:prstGeom prst="rect">
              <a:avLst/>
            </a:prstGeom>
            <a:noFill/>
          </p:spPr>
          <p:txBody>
            <a:bodyPr wrap="square" rtlCol="0">
              <a:spAutoFit/>
            </a:bodyPr>
            <a:lstStyle/>
            <a:p>
              <a:pPr fontAlgn="base">
                <a:spcBef>
                  <a:spcPct val="0"/>
                </a:spcBef>
                <a:spcAft>
                  <a:spcPct val="0"/>
                </a:spcAft>
              </a:pPr>
              <a:r>
                <a:rPr lang="en-US" sz="1200" b="1" dirty="0" smtClean="0">
                  <a:solidFill>
                    <a:prstClr val="white"/>
                  </a:solidFill>
                  <a:cs typeface="Arial" charset="0"/>
                </a:rPr>
                <a:t>U.S. DOE Geothermal Data</a:t>
              </a:r>
            </a:p>
            <a:p>
              <a:pPr fontAlgn="base">
                <a:spcBef>
                  <a:spcPct val="0"/>
                </a:spcBef>
                <a:spcAft>
                  <a:spcPct val="0"/>
                </a:spcAft>
              </a:pPr>
              <a:r>
                <a:rPr lang="en-US" sz="1200" b="1" dirty="0" smtClean="0">
                  <a:solidFill>
                    <a:prstClr val="white"/>
                  </a:solidFill>
                  <a:cs typeface="Arial" charset="0"/>
                </a:rPr>
                <a:t> Repository  hosted at NREL</a:t>
              </a:r>
              <a:endParaRPr lang="en-US" sz="1200" b="1" dirty="0">
                <a:solidFill>
                  <a:prstClr val="white"/>
                </a:solidFill>
                <a:cs typeface="Arial" charset="0"/>
              </a:endParaRPr>
            </a:p>
          </p:txBody>
        </p:sp>
        <p:pic>
          <p:nvPicPr>
            <p:cNvPr id="8" name="Picture 2"/>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a:stretch/>
          </p:blipFill>
          <p:spPr bwMode="auto">
            <a:xfrm>
              <a:off x="3091543" y="1310466"/>
              <a:ext cx="5861957" cy="4382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descr="12161398441887452118rgtaylor_csc_net_serve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128983" y="3664469"/>
              <a:ext cx="533225" cy="749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12161398441887452118rgtaylor_csc_net_serve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000024" y="3100079"/>
              <a:ext cx="372590" cy="52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 descr="12161398441887452118rgtaylor_csc_net_serve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387616" y="3422163"/>
              <a:ext cx="372589" cy="523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18"/>
            <p:cNvSpPr txBox="1">
              <a:spLocks noChangeArrowheads="1"/>
            </p:cNvSpPr>
            <p:nvPr/>
          </p:nvSpPr>
          <p:spPr bwMode="auto">
            <a:xfrm>
              <a:off x="5638953" y="4131141"/>
              <a:ext cx="1276520" cy="830997"/>
            </a:xfrm>
            <a:prstGeom prst="rect">
              <a:avLst/>
            </a:prstGeom>
            <a:solidFill>
              <a:schemeClr val="tx1">
                <a:lumMod val="75000"/>
              </a:schemeClr>
            </a:solidFill>
            <a:ln/>
            <a:extLst/>
          </p:spPr>
          <p:style>
            <a:lnRef idx="2">
              <a:schemeClr val="accent1"/>
            </a:lnRef>
            <a:fillRef idx="1">
              <a:schemeClr val="lt1"/>
            </a:fillRef>
            <a:effectRef idx="0">
              <a:schemeClr val="accent1"/>
            </a:effectRef>
            <a:fontRef idx="minor">
              <a:schemeClr val="dk1"/>
            </a:fontRef>
          </p:style>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r>
                <a:rPr lang="en-US" sz="1200" b="1" dirty="0" smtClean="0">
                  <a:solidFill>
                    <a:srgbClr val="FFFFFF"/>
                  </a:solidFill>
                  <a:latin typeface="Calibri" pitchFamily="34" charset="0"/>
                  <a:cs typeface="Calibri" pitchFamily="34" charset="0"/>
                </a:rPr>
                <a:t>Southern Methodist University Heat Flow Laboratory </a:t>
              </a:r>
              <a:endParaRPr lang="en-US" sz="1200" b="1" dirty="0">
                <a:solidFill>
                  <a:srgbClr val="FFFFFF"/>
                </a:solidFill>
                <a:latin typeface="Calibri" pitchFamily="34" charset="0"/>
                <a:cs typeface="Calibri" pitchFamily="34" charset="0"/>
              </a:endParaRPr>
            </a:p>
          </p:txBody>
        </p:sp>
        <p:sp>
          <p:nvSpPr>
            <p:cNvPr id="13" name="Text Box 14"/>
            <p:cNvSpPr txBox="1">
              <a:spLocks noChangeArrowheads="1"/>
            </p:cNvSpPr>
            <p:nvPr/>
          </p:nvSpPr>
          <p:spPr bwMode="auto">
            <a:xfrm>
              <a:off x="7632210" y="4090538"/>
              <a:ext cx="1157486" cy="646331"/>
            </a:xfrm>
            <a:prstGeom prst="rect">
              <a:avLst/>
            </a:prstGeom>
            <a:solidFill>
              <a:schemeClr val="tx1">
                <a:lumMod val="75000"/>
              </a:schemeClr>
            </a:solidFill>
            <a:ln/>
            <a:extLst/>
          </p:spPr>
          <p:style>
            <a:lnRef idx="2">
              <a:schemeClr val="accent1"/>
            </a:lnRef>
            <a:fillRef idx="1">
              <a:schemeClr val="lt1"/>
            </a:fillRef>
            <a:effectRef idx="0">
              <a:schemeClr val="accent1"/>
            </a:effectRef>
            <a:fontRef idx="minor">
              <a:schemeClr val="dk1"/>
            </a:fontRef>
          </p:style>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r>
                <a:rPr lang="en-US" sz="1200" b="1" dirty="0" smtClean="0">
                  <a:solidFill>
                    <a:prstClr val="white"/>
                  </a:solidFill>
                  <a:latin typeface="Calibri" pitchFamily="34" charset="0"/>
                  <a:cs typeface="Calibri" pitchFamily="34" charset="0"/>
                </a:rPr>
                <a:t>U.S.</a:t>
              </a:r>
            </a:p>
            <a:p>
              <a:pPr eaLnBrk="1" fontAlgn="base" hangingPunct="1">
                <a:spcBef>
                  <a:spcPct val="0"/>
                </a:spcBef>
                <a:spcAft>
                  <a:spcPct val="0"/>
                </a:spcAft>
              </a:pPr>
              <a:r>
                <a:rPr lang="en-US" sz="1200" b="1" dirty="0" smtClean="0">
                  <a:solidFill>
                    <a:prstClr val="white"/>
                  </a:solidFill>
                  <a:latin typeface="Calibri" pitchFamily="34" charset="0"/>
                  <a:cs typeface="Calibri" pitchFamily="34" charset="0"/>
                </a:rPr>
                <a:t>Geological</a:t>
              </a:r>
            </a:p>
            <a:p>
              <a:pPr eaLnBrk="1" fontAlgn="base" hangingPunct="1">
                <a:spcBef>
                  <a:spcPct val="0"/>
                </a:spcBef>
                <a:spcAft>
                  <a:spcPct val="0"/>
                </a:spcAft>
              </a:pPr>
              <a:r>
                <a:rPr lang="en-US" sz="1200" b="1" dirty="0" smtClean="0">
                  <a:solidFill>
                    <a:prstClr val="white"/>
                  </a:solidFill>
                  <a:latin typeface="Calibri" pitchFamily="34" charset="0"/>
                  <a:cs typeface="Calibri" pitchFamily="34" charset="0"/>
                </a:rPr>
                <a:t>Survey</a:t>
              </a:r>
              <a:endParaRPr lang="en-US" sz="1200" b="1" dirty="0">
                <a:solidFill>
                  <a:prstClr val="white"/>
                </a:solidFill>
                <a:latin typeface="Calibri" pitchFamily="34" charset="0"/>
                <a:cs typeface="Calibri" pitchFamily="34" charset="0"/>
              </a:endParaRPr>
            </a:p>
          </p:txBody>
        </p:sp>
        <p:sp>
          <p:nvSpPr>
            <p:cNvPr id="14" name="TextBox 13"/>
            <p:cNvSpPr txBox="1"/>
            <p:nvPr/>
          </p:nvSpPr>
          <p:spPr>
            <a:xfrm>
              <a:off x="5608722" y="1523466"/>
              <a:ext cx="2081619" cy="461665"/>
            </a:xfrm>
            <a:prstGeom prst="rect">
              <a:avLst/>
            </a:prstGeom>
            <a:solidFill>
              <a:schemeClr val="tx1">
                <a:lumMod val="75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fontAlgn="base">
                <a:spcBef>
                  <a:spcPct val="0"/>
                </a:spcBef>
                <a:spcAft>
                  <a:spcPct val="0"/>
                </a:spcAft>
              </a:pPr>
              <a:r>
                <a:rPr lang="en-US" sz="1200" b="1" dirty="0" smtClean="0">
                  <a:solidFill>
                    <a:prstClr val="white"/>
                  </a:solidFill>
                  <a:latin typeface="Calibri" pitchFamily="34" charset="0"/>
                  <a:cs typeface="Calibri" pitchFamily="34" charset="0"/>
                </a:rPr>
                <a:t>University of Utah Energy &amp; Geosciences Institute</a:t>
              </a:r>
              <a:endParaRPr lang="en-US" sz="1200" b="1" dirty="0">
                <a:solidFill>
                  <a:prstClr val="white"/>
                </a:solidFill>
                <a:latin typeface="Calibri" pitchFamily="34" charset="0"/>
                <a:cs typeface="Calibri" pitchFamily="34" charset="0"/>
              </a:endParaRPr>
            </a:p>
          </p:txBody>
        </p:sp>
        <p:pic>
          <p:nvPicPr>
            <p:cNvPr id="15" name="Picture 2"/>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6250469" y="1994411"/>
              <a:ext cx="369272" cy="583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3168097" y="2855204"/>
              <a:ext cx="1132132" cy="387190"/>
            </a:xfrm>
            <a:prstGeom prst="rect">
              <a:avLst/>
            </a:prstGeom>
            <a:solidFill>
              <a:schemeClr val="tx1">
                <a:lumMod val="75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fontAlgn="base">
                <a:spcBef>
                  <a:spcPct val="0"/>
                </a:spcBef>
                <a:spcAft>
                  <a:spcPct val="0"/>
                </a:spcAft>
              </a:pPr>
              <a:r>
                <a:rPr lang="en-US" sz="1200" b="1" dirty="0" smtClean="0">
                  <a:solidFill>
                    <a:prstClr val="white"/>
                  </a:solidFill>
                  <a:latin typeface="Calibri" pitchFamily="34" charset="0"/>
                  <a:cs typeface="Calibri" pitchFamily="34" charset="0"/>
                </a:rPr>
                <a:t>Stanford Reservoir Engineering</a:t>
              </a:r>
              <a:endParaRPr lang="en-US" sz="1200" b="1" dirty="0">
                <a:solidFill>
                  <a:prstClr val="white"/>
                </a:solidFill>
                <a:latin typeface="Calibri" pitchFamily="34" charset="0"/>
                <a:cs typeface="Calibri" pitchFamily="34" charset="0"/>
              </a:endParaRPr>
            </a:p>
          </p:txBody>
        </p:sp>
        <p:sp>
          <p:nvSpPr>
            <p:cNvPr id="17" name="TextBox 16"/>
            <p:cNvSpPr txBox="1"/>
            <p:nvPr/>
          </p:nvSpPr>
          <p:spPr>
            <a:xfrm>
              <a:off x="3191262" y="1926954"/>
              <a:ext cx="1980059" cy="387190"/>
            </a:xfrm>
            <a:prstGeom prst="rect">
              <a:avLst/>
            </a:prstGeom>
            <a:solidFill>
              <a:schemeClr val="tx1">
                <a:lumMod val="75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fontAlgn="base">
                <a:spcBef>
                  <a:spcPct val="0"/>
                </a:spcBef>
                <a:spcAft>
                  <a:spcPct val="0"/>
                </a:spcAft>
              </a:pPr>
              <a:r>
                <a:rPr lang="en-US" sz="1200" b="1" dirty="0" smtClean="0">
                  <a:solidFill>
                    <a:schemeClr val="bg1"/>
                  </a:solidFill>
                  <a:latin typeface="Calibri" pitchFamily="34" charset="0"/>
                  <a:cs typeface="Calibri" pitchFamily="34" charset="0"/>
                </a:rPr>
                <a:t>Oregon Institute of Technology, </a:t>
              </a:r>
            </a:p>
            <a:p>
              <a:pPr fontAlgn="base">
                <a:spcBef>
                  <a:spcPct val="0"/>
                </a:spcBef>
                <a:spcAft>
                  <a:spcPct val="0"/>
                </a:spcAft>
              </a:pPr>
              <a:r>
                <a:rPr lang="en-US" sz="1200" b="1" dirty="0" smtClean="0">
                  <a:solidFill>
                    <a:schemeClr val="bg1"/>
                  </a:solidFill>
                  <a:latin typeface="Calibri" pitchFamily="34" charset="0"/>
                  <a:cs typeface="Calibri" pitchFamily="34" charset="0"/>
                </a:rPr>
                <a:t>Geo Heat Center </a:t>
              </a:r>
              <a:endParaRPr lang="en-US" sz="1200" b="1" dirty="0">
                <a:solidFill>
                  <a:schemeClr val="bg1"/>
                </a:solidFill>
                <a:latin typeface="Calibri" pitchFamily="34" charset="0"/>
                <a:cs typeface="Calibri" pitchFamily="34" charset="0"/>
              </a:endParaRPr>
            </a:p>
          </p:txBody>
        </p:sp>
        <p:pic>
          <p:nvPicPr>
            <p:cNvPr id="18" name="Picture 3"/>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4022062" y="2388226"/>
              <a:ext cx="213841" cy="302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5" descr="12161398441887452118rgtaylor_csc_net_serve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877879" y="3542967"/>
              <a:ext cx="372590" cy="52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p:cNvSpPr txBox="1"/>
            <p:nvPr/>
          </p:nvSpPr>
          <p:spPr>
            <a:xfrm>
              <a:off x="4584930" y="2748334"/>
              <a:ext cx="1638971" cy="276999"/>
            </a:xfrm>
            <a:prstGeom prst="rect">
              <a:avLst/>
            </a:prstGeom>
            <a:solidFill>
              <a:schemeClr val="tx1">
                <a:lumMod val="75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fontAlgn="base">
                <a:spcBef>
                  <a:spcPct val="0"/>
                </a:spcBef>
                <a:spcAft>
                  <a:spcPct val="0"/>
                </a:spcAft>
              </a:pPr>
              <a:r>
                <a:rPr lang="en-US" sz="1200" b="1" dirty="0" smtClean="0">
                  <a:solidFill>
                    <a:prstClr val="white"/>
                  </a:solidFill>
                  <a:latin typeface="Calibri" pitchFamily="34" charset="0"/>
                  <a:cs typeface="Calibri" pitchFamily="34" charset="0"/>
                </a:rPr>
                <a:t>U of Nevada Reno </a:t>
              </a:r>
              <a:endParaRPr lang="en-US" sz="1200" b="1" dirty="0">
                <a:solidFill>
                  <a:prstClr val="white"/>
                </a:solidFill>
                <a:latin typeface="Calibri" pitchFamily="34" charset="0"/>
                <a:cs typeface="Calibri" pitchFamily="34" charset="0"/>
              </a:endParaRPr>
            </a:p>
          </p:txBody>
        </p:sp>
        <p:sp>
          <p:nvSpPr>
            <p:cNvPr id="22" name="TextBox 21"/>
            <p:cNvSpPr txBox="1"/>
            <p:nvPr/>
          </p:nvSpPr>
          <p:spPr>
            <a:xfrm>
              <a:off x="3225256" y="4535249"/>
              <a:ext cx="2021294" cy="461665"/>
            </a:xfrm>
            <a:prstGeom prst="rect">
              <a:avLst/>
            </a:prstGeom>
            <a:solidFill>
              <a:schemeClr val="tx1"/>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fontAlgn="base">
                <a:spcBef>
                  <a:spcPct val="0"/>
                </a:spcBef>
                <a:spcAft>
                  <a:spcPct val="0"/>
                </a:spcAft>
              </a:pPr>
              <a:r>
                <a:rPr lang="en-US" sz="1200" b="1" dirty="0" smtClean="0">
                  <a:solidFill>
                    <a:schemeClr val="bg1"/>
                  </a:solidFill>
                  <a:latin typeface="Calibri" pitchFamily="34" charset="0"/>
                  <a:cs typeface="Calibri" pitchFamily="34" charset="0"/>
                </a:rPr>
                <a:t>50 State Geological Surveys </a:t>
              </a:r>
            </a:p>
            <a:p>
              <a:pPr fontAlgn="base">
                <a:spcBef>
                  <a:spcPct val="0"/>
                </a:spcBef>
                <a:spcAft>
                  <a:spcPct val="0"/>
                </a:spcAft>
              </a:pPr>
              <a:r>
                <a:rPr lang="en-US" sz="1200" b="1" dirty="0" smtClean="0">
                  <a:solidFill>
                    <a:schemeClr val="bg1"/>
                  </a:solidFill>
                  <a:latin typeface="Calibri" pitchFamily="34" charset="0"/>
                  <a:cs typeface="Calibri" pitchFamily="34" charset="0"/>
                </a:rPr>
                <a:t>Managed by AZGS </a:t>
              </a:r>
              <a:endParaRPr lang="en-US" sz="1200" b="1" dirty="0">
                <a:solidFill>
                  <a:schemeClr val="bg1"/>
                </a:solidFill>
                <a:latin typeface="Calibri" pitchFamily="34" charset="0"/>
                <a:cs typeface="Calibri" pitchFamily="34" charset="0"/>
              </a:endParaRPr>
            </a:p>
          </p:txBody>
        </p:sp>
        <p:sp>
          <p:nvSpPr>
            <p:cNvPr id="23" name="TextBox 22"/>
            <p:cNvSpPr txBox="1"/>
            <p:nvPr/>
          </p:nvSpPr>
          <p:spPr>
            <a:xfrm>
              <a:off x="6737737" y="2901084"/>
              <a:ext cx="2044931" cy="461665"/>
            </a:xfrm>
            <a:prstGeom prst="rect">
              <a:avLst/>
            </a:prstGeom>
            <a:solidFill>
              <a:schemeClr val="tx1">
                <a:lumMod val="75000"/>
              </a:schemeClr>
            </a:solidFill>
          </p:spPr>
          <p:style>
            <a:lnRef idx="2">
              <a:schemeClr val="accent6"/>
            </a:lnRef>
            <a:fillRef idx="1">
              <a:schemeClr val="lt1"/>
            </a:fillRef>
            <a:effectRef idx="0">
              <a:schemeClr val="accent6"/>
            </a:effectRef>
            <a:fontRef idx="minor">
              <a:schemeClr val="dk1"/>
            </a:fontRef>
          </p:style>
          <p:txBody>
            <a:bodyPr wrap="square" rtlCol="0">
              <a:spAutoFit/>
            </a:bodyPr>
            <a:lstStyle/>
            <a:p>
              <a:pPr fontAlgn="base">
                <a:spcBef>
                  <a:spcPct val="0"/>
                </a:spcBef>
                <a:spcAft>
                  <a:spcPct val="0"/>
                </a:spcAft>
              </a:pPr>
              <a:r>
                <a:rPr lang="en-US" sz="1200" b="1" dirty="0" smtClean="0">
                  <a:solidFill>
                    <a:prstClr val="white"/>
                  </a:solidFill>
                  <a:latin typeface="Calibri" pitchFamily="34" charset="0"/>
                  <a:cs typeface="Calibri" pitchFamily="34" charset="0"/>
                </a:rPr>
                <a:t>U.S. DOE Geothermal Data</a:t>
              </a:r>
            </a:p>
            <a:p>
              <a:pPr fontAlgn="base">
                <a:spcBef>
                  <a:spcPct val="0"/>
                </a:spcBef>
                <a:spcAft>
                  <a:spcPct val="0"/>
                </a:spcAft>
              </a:pPr>
              <a:r>
                <a:rPr lang="en-US" sz="1200" b="1" dirty="0" smtClean="0">
                  <a:solidFill>
                    <a:prstClr val="white"/>
                  </a:solidFill>
                  <a:latin typeface="Calibri" pitchFamily="34" charset="0"/>
                  <a:cs typeface="Calibri" pitchFamily="34" charset="0"/>
                </a:rPr>
                <a:t>Repository  hosted at NREL</a:t>
              </a:r>
              <a:endParaRPr lang="en-US" sz="1200" b="1" dirty="0">
                <a:solidFill>
                  <a:prstClr val="white"/>
                </a:solidFill>
                <a:latin typeface="Calibri" pitchFamily="34" charset="0"/>
                <a:cs typeface="Calibri" pitchFamily="34" charset="0"/>
              </a:endParaRPr>
            </a:p>
          </p:txBody>
        </p:sp>
        <p:pic>
          <p:nvPicPr>
            <p:cNvPr id="24" name="Picture 2"/>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4165427" y="3188520"/>
              <a:ext cx="298450"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525778234"/>
      </p:ext>
    </p:extLst>
  </p:cSld>
  <p:clrMapOvr>
    <a:masterClrMapping/>
  </p:clrMapOvr>
  <p:transition spd="slow">
    <p:wipe dir="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Overview</a:t>
            </a:r>
            <a:endParaRPr lang="en-US" dirty="0"/>
          </a:p>
        </p:txBody>
      </p:sp>
      <p:sp>
        <p:nvSpPr>
          <p:cNvPr id="5" name="Content Placeholder 2"/>
          <p:cNvSpPr txBox="1">
            <a:spLocks/>
          </p:cNvSpPr>
          <p:nvPr/>
        </p:nvSpPr>
        <p:spPr bwMode="auto">
          <a:xfrm>
            <a:off x="762000" y="1295400"/>
            <a:ext cx="76962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itchFamily="34" charset="0"/>
              <a:buChar char="•"/>
              <a:defRPr sz="2000" kern="1200">
                <a:solidFill>
                  <a:srgbClr val="292929"/>
                </a:solidFill>
                <a:latin typeface="Calibri"/>
                <a:ea typeface="ＭＳ Ｐゴシック" pitchFamily="-108" charset="-128"/>
                <a:cs typeface="Calibri"/>
              </a:defRPr>
            </a:lvl1pPr>
            <a:lvl2pPr marL="742950" indent="-285750" algn="l" defTabSz="457200" rtl="0" eaLnBrk="0" fontAlgn="base" hangingPunct="0">
              <a:spcBef>
                <a:spcPct val="20000"/>
              </a:spcBef>
              <a:spcAft>
                <a:spcPct val="0"/>
              </a:spcAft>
              <a:buFont typeface="Arial" pitchFamily="34" charset="0"/>
              <a:buChar char="–"/>
              <a:defRPr sz="1800" kern="1200">
                <a:solidFill>
                  <a:srgbClr val="292929"/>
                </a:solidFill>
                <a:latin typeface="Calibri"/>
                <a:ea typeface="ＭＳ Ｐゴシック" pitchFamily="-108" charset="-128"/>
                <a:cs typeface="Calibri"/>
              </a:defRPr>
            </a:lvl2pPr>
            <a:lvl3pPr marL="1143000" indent="-228600" algn="l" defTabSz="457200" rtl="0" eaLnBrk="0" fontAlgn="base" hangingPunct="0">
              <a:spcBef>
                <a:spcPct val="20000"/>
              </a:spcBef>
              <a:spcAft>
                <a:spcPct val="0"/>
              </a:spcAft>
              <a:buFont typeface="Arial" pitchFamily="34" charset="0"/>
              <a:buChar char="•"/>
              <a:defRPr sz="1400" kern="1200">
                <a:solidFill>
                  <a:srgbClr val="292929"/>
                </a:solidFill>
                <a:latin typeface="Calibri"/>
                <a:ea typeface="ＭＳ Ｐゴシック" pitchFamily="-108" charset="-128"/>
                <a:cs typeface="Calibri"/>
              </a:defRPr>
            </a:lvl3pPr>
            <a:lvl4pPr marL="1600200" indent="-228600" algn="l" defTabSz="457200" rtl="0" eaLnBrk="0" fontAlgn="base" hangingPunct="0">
              <a:spcBef>
                <a:spcPct val="20000"/>
              </a:spcBef>
              <a:spcAft>
                <a:spcPct val="0"/>
              </a:spcAft>
              <a:buFont typeface="Arial" pitchFamily="34" charset="0"/>
              <a:buChar char="–"/>
              <a:defRPr sz="1400" kern="1200">
                <a:solidFill>
                  <a:srgbClr val="292929"/>
                </a:solidFill>
                <a:latin typeface="Calibri"/>
                <a:ea typeface="ＭＳ Ｐゴシック" pitchFamily="-108" charset="-128"/>
                <a:cs typeface="Calibri"/>
              </a:defRPr>
            </a:lvl4pPr>
            <a:lvl5pPr marL="2057400" indent="-228600" algn="l" defTabSz="457200" rtl="0" eaLnBrk="0" fontAlgn="base" hangingPunct="0">
              <a:spcBef>
                <a:spcPct val="20000"/>
              </a:spcBef>
              <a:spcAft>
                <a:spcPct val="0"/>
              </a:spcAft>
              <a:buFont typeface="Arial" pitchFamily="34" charset="0"/>
              <a:buChar char="»"/>
              <a:defRPr sz="1400" kern="1200">
                <a:solidFill>
                  <a:srgbClr val="292929"/>
                </a:solidFill>
                <a:latin typeface="Calibri"/>
                <a:ea typeface="ＭＳ Ｐゴシック" pitchFamily="-108" charset="-128"/>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600" dirty="0" smtClean="0">
                <a:solidFill>
                  <a:schemeClr val="tx1">
                    <a:lumMod val="50000"/>
                  </a:schemeClr>
                </a:solidFill>
              </a:rPr>
              <a:t>NGDS is a data system, not a database</a:t>
            </a:r>
          </a:p>
          <a:p>
            <a:pPr lvl="1"/>
            <a:r>
              <a:rPr lang="en-US" sz="2800" dirty="0" smtClean="0">
                <a:solidFill>
                  <a:schemeClr val="tx1">
                    <a:lumMod val="50000"/>
                  </a:schemeClr>
                </a:solidFill>
              </a:rPr>
              <a:t>Discover and access geothermal data from many different sources</a:t>
            </a:r>
          </a:p>
          <a:p>
            <a:r>
              <a:rPr lang="en-US" sz="3600" dirty="0" smtClean="0">
                <a:solidFill>
                  <a:schemeClr val="tx1">
                    <a:lumMod val="50000"/>
                  </a:schemeClr>
                </a:solidFill>
              </a:rPr>
              <a:t>System is unified by:</a:t>
            </a:r>
          </a:p>
          <a:p>
            <a:pPr lvl="1"/>
            <a:r>
              <a:rPr lang="en-US" sz="2800" dirty="0" smtClean="0">
                <a:solidFill>
                  <a:schemeClr val="tx1">
                    <a:lumMod val="50000"/>
                  </a:schemeClr>
                </a:solidFill>
              </a:rPr>
              <a:t>Catalog and standardized metadata</a:t>
            </a:r>
          </a:p>
          <a:p>
            <a:pPr lvl="1"/>
            <a:r>
              <a:rPr lang="en-US" sz="2800" dirty="0" smtClean="0">
                <a:solidFill>
                  <a:schemeClr val="tx1">
                    <a:lumMod val="50000"/>
                  </a:schemeClr>
                </a:solidFill>
              </a:rPr>
              <a:t>Data access protocols and </a:t>
            </a:r>
            <a:br>
              <a:rPr lang="en-US" sz="2800" dirty="0" smtClean="0">
                <a:solidFill>
                  <a:schemeClr val="tx1">
                    <a:lumMod val="50000"/>
                  </a:schemeClr>
                </a:solidFill>
              </a:rPr>
            </a:br>
            <a:r>
              <a:rPr lang="en-US" sz="2800" dirty="0" smtClean="0">
                <a:solidFill>
                  <a:schemeClr val="tx1">
                    <a:lumMod val="50000"/>
                  </a:schemeClr>
                </a:solidFill>
              </a:rPr>
              <a:t>interchange formats (it’s the </a:t>
            </a:r>
            <a:br>
              <a:rPr lang="en-US" sz="2800" dirty="0" smtClean="0">
                <a:solidFill>
                  <a:schemeClr val="tx1">
                    <a:lumMod val="50000"/>
                  </a:schemeClr>
                </a:solidFill>
              </a:rPr>
            </a:br>
            <a:r>
              <a:rPr lang="en-US" sz="2800" dirty="0" smtClean="0">
                <a:solidFill>
                  <a:schemeClr val="tx1">
                    <a:lumMod val="50000"/>
                  </a:schemeClr>
                </a:solidFill>
              </a:rPr>
              <a:t>Web for data)</a:t>
            </a:r>
            <a:endParaRPr lang="en-US" sz="2800" dirty="0">
              <a:solidFill>
                <a:schemeClr val="tx1">
                  <a:lumMod val="50000"/>
                </a:schemeClr>
              </a:solidFill>
            </a:endParaRPr>
          </a:p>
        </p:txBody>
      </p:sp>
    </p:spTree>
    <p:extLst>
      <p:ext uri="{BB962C8B-B14F-4D97-AF65-F5344CB8AC3E}">
        <p14:creationId xmlns:p14="http://schemas.microsoft.com/office/powerpoint/2010/main" val="125052667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defines the network</a:t>
            </a:r>
            <a:endParaRPr lang="en-US" dirty="0"/>
          </a:p>
        </p:txBody>
      </p:sp>
      <p:sp>
        <p:nvSpPr>
          <p:cNvPr id="3" name="Content Placeholder 2"/>
          <p:cNvSpPr>
            <a:spLocks noGrp="1"/>
          </p:cNvSpPr>
          <p:nvPr>
            <p:ph idx="1"/>
          </p:nvPr>
        </p:nvSpPr>
        <p:spPr/>
        <p:txBody>
          <a:bodyPr>
            <a:normAutofit/>
          </a:bodyPr>
          <a:lstStyle/>
          <a:p>
            <a:r>
              <a:rPr lang="en-US" dirty="0" smtClean="0"/>
              <a:t>Specifications</a:t>
            </a:r>
          </a:p>
          <a:p>
            <a:r>
              <a:rPr lang="en-US" dirty="0" smtClean="0"/>
              <a:t>People and software using them</a:t>
            </a:r>
          </a:p>
          <a:p>
            <a:r>
              <a:rPr lang="en-US" dirty="0" smtClean="0"/>
              <a:t>Information Exchanges</a:t>
            </a:r>
          </a:p>
          <a:p>
            <a:pPr lvl="1"/>
            <a:r>
              <a:rPr lang="en-US" dirty="0" smtClean="0"/>
              <a:t>Service Protocol – how message are sent to ask for and get data</a:t>
            </a:r>
          </a:p>
          <a:p>
            <a:pPr lvl="1"/>
            <a:r>
              <a:rPr lang="en-US" dirty="0" smtClean="0"/>
              <a:t>Content models – what information is available</a:t>
            </a:r>
          </a:p>
          <a:p>
            <a:pPr lvl="1"/>
            <a:r>
              <a:rPr lang="en-US" dirty="0" smtClean="0"/>
              <a:t>Interchange formats – how the information is encoded (e.g. HTML, xml, </a:t>
            </a:r>
            <a:r>
              <a:rPr lang="en-US" dirty="0" err="1" smtClean="0"/>
              <a:t>json</a:t>
            </a:r>
            <a:r>
              <a:rPr lang="en-US" dirty="0" smtClean="0"/>
              <a:t>, txt, </a:t>
            </a:r>
            <a:r>
              <a:rPr lang="en-US" dirty="0" err="1" smtClean="0"/>
              <a:t>xls</a:t>
            </a:r>
            <a:r>
              <a:rPr lang="en-US" dirty="0" smtClean="0"/>
              <a:t>)</a:t>
            </a:r>
            <a:endParaRPr lang="en-US" dirty="0"/>
          </a:p>
        </p:txBody>
      </p:sp>
    </p:spTree>
    <p:extLst>
      <p:ext uri="{BB962C8B-B14F-4D97-AF65-F5344CB8AC3E}">
        <p14:creationId xmlns:p14="http://schemas.microsoft.com/office/powerpoint/2010/main" val="188449115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raini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Training</Template>
  <TotalTime>0</TotalTime>
  <Words>1923</Words>
  <Application>Microsoft Office PowerPoint</Application>
  <PresentationFormat>On-screen Show (4:3)</PresentationFormat>
  <Paragraphs>446</Paragraphs>
  <Slides>60</Slides>
  <Notes>20</Notes>
  <HiddenSlides>4</HiddenSlides>
  <MMClips>0</MMClip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Training</vt:lpstr>
      <vt:lpstr>What is the NGDS </vt:lpstr>
      <vt:lpstr>Outline</vt:lpstr>
      <vt:lpstr>NGDS strategy to reduce geothermal development risks</vt:lpstr>
      <vt:lpstr>AASG State Geothermal Data Project</vt:lpstr>
      <vt:lpstr>Purpose</vt:lpstr>
      <vt:lpstr>New Data Collection</vt:lpstr>
      <vt:lpstr>PowerPoint Presentation</vt:lpstr>
      <vt:lpstr>Overview</vt:lpstr>
      <vt:lpstr>What defines the network</vt:lpstr>
      <vt:lpstr>Why </vt:lpstr>
      <vt:lpstr>Make things easier</vt:lpstr>
      <vt:lpstr>Outline</vt:lpstr>
      <vt:lpstr>A distributed data system</vt:lpstr>
      <vt:lpstr>Data Types</vt:lpstr>
      <vt:lpstr>Data Priorities:  Domain steering committee </vt:lpstr>
      <vt:lpstr>Data  Interoperability  Tiers</vt:lpstr>
      <vt:lpstr>Being part of the system</vt:lpstr>
      <vt:lpstr>The Catalog</vt:lpstr>
      <vt:lpstr>Metadata Content Model</vt:lpstr>
      <vt:lpstr>Metadata cloud</vt:lpstr>
      <vt:lpstr>Metadata Repository Tool</vt:lpstr>
      <vt:lpstr>Search Client</vt:lpstr>
      <vt:lpstr>ArcGIS CSW Client</vt:lpstr>
      <vt:lpstr>Display map in ArcMap</vt:lpstr>
      <vt:lpstr>Tier 3: Information Exchanges</vt:lpstr>
      <vt:lpstr>PowerPoint Presentation</vt:lpstr>
      <vt:lpstr>Outline</vt:lpstr>
      <vt:lpstr>Delivery Platform</vt:lpstr>
      <vt:lpstr>Tiers and delivery platforms</vt:lpstr>
      <vt:lpstr>Data Delivery Platform: web services</vt:lpstr>
      <vt:lpstr>PowerPoint Presentation</vt:lpstr>
      <vt:lpstr>Protocol – Web Feature Service (WFS)</vt:lpstr>
      <vt:lpstr>Example: NGDS Borehole temperatures</vt:lpstr>
      <vt:lpstr>USGIN URI redirect</vt:lpstr>
      <vt:lpstr>Tools Schema Repository</vt:lpstr>
      <vt:lpstr>Deployment</vt:lpstr>
      <vt:lpstr>PowerPoint Presentation</vt:lpstr>
      <vt:lpstr>PowerPoint Presentation</vt:lpstr>
      <vt:lpstr>PowerPoint Presentation</vt:lpstr>
      <vt:lpstr>PowerPoint Presentation</vt:lpstr>
      <vt:lpstr>Conclusions</vt:lpstr>
      <vt:lpstr>Discussion</vt:lpstr>
      <vt:lpstr>PowerPoint Presentation</vt:lpstr>
      <vt:lpstr>Intentionally blank</vt:lpstr>
      <vt:lpstr>Approach to Data Management</vt:lpstr>
      <vt:lpstr>PowerPoint Presentation</vt:lpstr>
      <vt:lpstr>PowerPoint Presentation</vt:lpstr>
      <vt:lpstr>Data type recommendations</vt:lpstr>
      <vt:lpstr>PowerPoint Presentation</vt:lpstr>
      <vt:lpstr>Industry Recognition</vt:lpstr>
      <vt:lpstr>Catalog system issues</vt:lpstr>
      <vt:lpstr>PowerPoint Presentation</vt:lpstr>
      <vt:lpstr>PowerPoint Presentation</vt:lpstr>
      <vt:lpstr>Search interfaces</vt:lpstr>
      <vt:lpstr>AASG Geothermal data</vt:lpstr>
      <vt:lpstr>PowerPoint Presentation</vt:lpstr>
      <vt:lpstr>PowerPoint Presentation</vt:lpstr>
      <vt:lpstr>Metadata Interchange</vt:lpstr>
      <vt:lpstr>WFS example-Interchange format</vt:lpstr>
      <vt:lpstr>Linked Data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2013-05-10T19:36:38Z</dcterms:created>
  <dcterms:modified xsi:type="dcterms:W3CDTF">2013-08-12T17:36:45Z</dcterms:modified>
</cp:coreProperties>
</file>